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86" r:id="rId2"/>
    <p:sldId id="257" r:id="rId3"/>
    <p:sldId id="277" r:id="rId4"/>
    <p:sldId id="280" r:id="rId5"/>
    <p:sldId id="271" r:id="rId6"/>
    <p:sldId id="260" r:id="rId7"/>
    <p:sldId id="267" r:id="rId8"/>
    <p:sldId id="281" r:id="rId9"/>
    <p:sldId id="284" r:id="rId10"/>
    <p:sldId id="269" r:id="rId11"/>
    <p:sldId id="274" r:id="rId12"/>
    <p:sldId id="263" r:id="rId13"/>
    <p:sldId id="282" r:id="rId14"/>
    <p:sldId id="285" r:id="rId15"/>
    <p:sldId id="264" r:id="rId16"/>
    <p:sldId id="265" r:id="rId17"/>
    <p:sldId id="283" r:id="rId18"/>
    <p:sldId id="26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60"/>
  </p:normalViewPr>
  <p:slideViewPr>
    <p:cSldViewPr snapToGrid="0">
      <p:cViewPr varScale="1">
        <p:scale>
          <a:sx n="90" d="100"/>
          <a:sy n="90" d="100"/>
        </p:scale>
        <p:origin x="232" y="9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24D7B1-9491-442D-9A5D-4D006D23128F}" type="datetimeFigureOut">
              <a:rPr lang="en-US" smtClean="0"/>
              <a:t>5/16/25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F58212-50F9-4429-B688-C5B3FC765DD8}"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4080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50877" y="1322386"/>
            <a:ext cx="10363200" cy="1470025"/>
          </a:xfrm>
        </p:spPr>
        <p:txBody>
          <a:bodyPr/>
          <a:lstStyle>
            <a:lvl1pPr>
              <a:defRPr>
                <a:solidFill>
                  <a:schemeClr val="tx2">
                    <a:lumMod val="75000"/>
                  </a:schemeClr>
                </a:solidFill>
              </a:defRPr>
            </a:lvl1pPr>
          </a:lstStyle>
          <a:p>
            <a:r>
              <a:rPr lang="en-US"/>
              <a:t>Click to edit Master title style</a:t>
            </a:r>
          </a:p>
        </p:txBody>
      </p:sp>
      <p:sp>
        <p:nvSpPr>
          <p:cNvPr id="3" name="Subtitle 2"/>
          <p:cNvSpPr>
            <a:spLocks noGrp="1"/>
          </p:cNvSpPr>
          <p:nvPr>
            <p:ph type="subTitle" idx="1"/>
          </p:nvPr>
        </p:nvSpPr>
        <p:spPr>
          <a:xfrm>
            <a:off x="2032000" y="3326641"/>
            <a:ext cx="8534400" cy="1752600"/>
          </a:xfrm>
        </p:spPr>
        <p:txBody>
          <a:bodyPr>
            <a:normAutofit/>
          </a:bodyPr>
          <a:lstStyle>
            <a:lvl1pPr marL="0" indent="0" algn="ctr">
              <a:buNone/>
              <a:defRPr sz="2000" b="1">
                <a:solidFill>
                  <a:schemeClr val="tx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994CE30-7D40-4BC0-BA0D-56C992D5B4BD}" type="datetimeFigureOut">
              <a:rPr lang="en-GB" smtClean="0"/>
              <a:t>16/05/2025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94CE30-7D40-4BC0-BA0D-56C992D5B4BD}" type="datetimeFigureOut">
              <a:rPr lang="en-GB" smtClean="0"/>
              <a:t>16/05/2025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94CE30-7D40-4BC0-BA0D-56C992D5B4BD}" type="datetimeFigureOut">
              <a:rPr lang="en-GB" smtClean="0"/>
              <a:t>16/05/2025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lumMod val="75000"/>
                  </a:schemeClr>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94CE30-7D40-4BC0-BA0D-56C992D5B4BD}" type="datetimeFigureOut">
              <a:rPr lang="en-GB" smtClean="0"/>
              <a:t>16/05/2025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994CE30-7D40-4BC0-BA0D-56C992D5B4BD}" type="datetimeFigureOut">
              <a:rPr lang="en-GB" smtClean="0"/>
              <a:t>16/05/2025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0000"/>
                </a:solidFill>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994CE30-7D40-4BC0-BA0D-56C992D5B4BD}" type="datetimeFigureOut">
              <a:rPr lang="en-GB" smtClean="0"/>
              <a:t>16/05/2025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9368" y="304800"/>
            <a:ext cx="10668000" cy="487362"/>
          </a:xfrm>
        </p:spPr>
        <p:txBody>
          <a:bodyPr/>
          <a:lstStyle>
            <a:lvl1pPr>
              <a:defRPr>
                <a:solidFill>
                  <a:srgbClr val="FF0000"/>
                </a:solidFill>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994CE30-7D40-4BC0-BA0D-56C992D5B4BD}" type="datetimeFigureOut">
              <a:rPr lang="en-GB" smtClean="0"/>
              <a:t>16/05/2025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860800" y="274638"/>
            <a:ext cx="7721600" cy="48736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4994CE30-7D40-4BC0-BA0D-56C992D5B4BD}" type="datetimeFigureOut">
              <a:rPr lang="en-GB" smtClean="0"/>
              <a:t>16/05/2025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BCD3F7E-62B3-4FB9-95CE-D1B0CC271B85}" type="slidenum">
              <a:rPr lang="en-GB" smtClean="0"/>
              <a:t>‹#›</a:t>
            </a:fld>
            <a:endParaRPr lang="en-GB"/>
          </a:p>
        </p:txBody>
      </p:sp>
      <p:pic>
        <p:nvPicPr>
          <p:cNvPr id="2051" name="Picture 3" descr="C:\Users\AMMU\Desktop\Border.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05209" y="139874"/>
            <a:ext cx="9686793" cy="6983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94CE30-7D40-4BC0-BA0D-56C992D5B4BD}" type="datetimeFigureOut">
              <a:rPr lang="en-GB" smtClean="0"/>
              <a:t>16/05/2025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994CE30-7D40-4BC0-BA0D-56C992D5B4BD}" type="datetimeFigureOut">
              <a:rPr lang="en-GB" smtClean="0"/>
              <a:t>16/05/2025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994CE30-7D40-4BC0-BA0D-56C992D5B4BD}" type="datetimeFigureOut">
              <a:rPr lang="en-GB" smtClean="0"/>
              <a:t>16/05/2025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CD3F7E-62B3-4FB9-95CE-D1B0CC271B85}" type="slidenum">
              <a:rPr lang="en-GB" smtClean="0"/>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2800" y="274638"/>
            <a:ext cx="10668000" cy="487362"/>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12800" y="1143001"/>
            <a:ext cx="10668000" cy="495299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stStyle>
          <a:p>
            <a:fld id="{4994CE30-7D40-4BC0-BA0D-56C992D5B4BD}" type="datetimeFigureOut">
              <a:rPr lang="en-GB" smtClean="0"/>
              <a:t>16/05/2025</a:t>
            </a:fld>
            <a:endParaRPr lang="en-GB"/>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stStyle>
          <a:p>
            <a:endParaRPr lang="en-GB"/>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stStyle>
          <a:p>
            <a:fld id="{1BCD3F7E-62B3-4FB9-95CE-D1B0CC271B85}" type="slidenum">
              <a:rPr lang="en-GB" smtClean="0"/>
              <a:t>‹#›</a:t>
            </a:fld>
            <a:endParaRPr lang="en-GB"/>
          </a:p>
        </p:txBody>
      </p:sp>
      <p:sp>
        <p:nvSpPr>
          <p:cNvPr id="8" name="Line 6"/>
          <p:cNvSpPr>
            <a:spLocks noChangeShapeType="1"/>
          </p:cNvSpPr>
          <p:nvPr/>
        </p:nvSpPr>
        <p:spPr bwMode="auto">
          <a:xfrm>
            <a:off x="812800" y="914400"/>
            <a:ext cx="10668000" cy="0"/>
          </a:xfrm>
          <a:prstGeom prst="line">
            <a:avLst/>
          </a:prstGeom>
          <a:noFill/>
          <a:ln w="57150" cmpd="thickThin">
            <a:solidFill>
              <a:schemeClr val="tx1"/>
            </a:solidFill>
            <a:round/>
          </a:ln>
          <a:effectLst/>
        </p:spPr>
        <p:txBody>
          <a:bodyPr/>
          <a:lstStyle/>
          <a:p>
            <a:pPr>
              <a:defRPr/>
            </a:pPr>
            <a:endParaRPr lang="en-IN" sz="1800"/>
          </a:p>
        </p:txBody>
      </p:sp>
      <p:pic>
        <p:nvPicPr>
          <p:cNvPr id="7" name="Picture 7"/>
          <p:cNvPicPr>
            <a:picLocks noChangeAspect="1"/>
          </p:cNvPicPr>
          <p:nvPr/>
        </p:nvPicPr>
        <p:blipFill rotWithShape="1">
          <a:blip r:embed="rId13">
            <a:extLst>
              <a:ext uri="{28A0092B-C50C-407E-A947-70E740481C1C}">
                <a14:useLocalDpi xmlns:a14="http://schemas.microsoft.com/office/drawing/2010/main" val="0"/>
              </a:ext>
            </a:extLst>
          </a:blip>
          <a:srcRect b="18045"/>
          <a:stretch>
            <a:fillRect/>
          </a:stretch>
        </p:blipFill>
        <p:spPr bwMode="auto">
          <a:xfrm>
            <a:off x="0" y="5991366"/>
            <a:ext cx="12192000" cy="8666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2800" b="1" kern="1200">
          <a:solidFill>
            <a:srgbClr val="FF0000"/>
          </a:solidFill>
          <a:latin typeface="Verdana" panose="020B0604030504040204" pitchFamily="34" charset="0"/>
          <a:ea typeface="Verdana" panose="020B0604030504040204" pitchFamily="34" charset="0"/>
          <a:cs typeface="Verdana" panose="020B060403050404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790469" y="1069102"/>
            <a:ext cx="10363200" cy="9628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17365D"/>
              </a:buClr>
              <a:buSzPts val="2800"/>
              <a:buFont typeface="Verdana"/>
              <a:buNone/>
            </a:pPr>
            <a:r>
              <a:rPr lang="en-US" dirty="0">
                <a:solidFill>
                  <a:schemeClr val="tx1"/>
                </a:solidFill>
                <a:latin typeface="Cambria" panose="02040503050406030204" pitchFamily="18" charset="0"/>
                <a:ea typeface="Cambria" panose="02040503050406030204" pitchFamily="18" charset="0"/>
              </a:rPr>
              <a:t>Online Chatbot based ticketing system</a:t>
            </a:r>
            <a:endParaRPr dirty="0">
              <a:solidFill>
                <a:schemeClr val="tx1"/>
              </a:solidFill>
              <a:latin typeface="Cambria" panose="02040503050406030204" pitchFamily="18" charset="0"/>
              <a:ea typeface="Cambria" panose="02040503050406030204" pitchFamily="18" charset="0"/>
            </a:endParaRPr>
          </a:p>
        </p:txBody>
      </p:sp>
      <p:sp>
        <p:nvSpPr>
          <p:cNvPr id="88" name="Google Shape;88;p13"/>
          <p:cNvSpPr txBox="1">
            <a:spLocks noGrp="1"/>
          </p:cNvSpPr>
          <p:nvPr>
            <p:ph type="subTitle" idx="1"/>
          </p:nvPr>
        </p:nvSpPr>
        <p:spPr>
          <a:xfrm>
            <a:off x="790469" y="2100770"/>
            <a:ext cx="3970500" cy="5523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7365D"/>
              </a:buClr>
              <a:buSzPts val="2000"/>
              <a:buNone/>
            </a:pPr>
            <a:r>
              <a:rPr lang="en-GB" dirty="0">
                <a:latin typeface="Cambria" panose="02040503050406030204" pitchFamily="18" charset="0"/>
                <a:ea typeface="Cambria" panose="02040503050406030204" pitchFamily="18" charset="0"/>
              </a:rPr>
              <a:t>Batch Number:</a:t>
            </a:r>
            <a:r>
              <a:rPr lang="en-GB" dirty="0">
                <a:solidFill>
                  <a:schemeClr val="tx1"/>
                </a:solidFill>
                <a:latin typeface="Cambria" panose="02040503050406030204" pitchFamily="18" charset="0"/>
                <a:ea typeface="Cambria" panose="02040503050406030204" pitchFamily="18" charset="0"/>
              </a:rPr>
              <a:t>ISD-07</a:t>
            </a:r>
            <a:endParaRPr dirty="0">
              <a:solidFill>
                <a:schemeClr val="tx1"/>
              </a:solidFill>
              <a:latin typeface="Cambria" panose="02040503050406030204" pitchFamily="18" charset="0"/>
              <a:ea typeface="Cambria" panose="02040503050406030204" pitchFamily="18" charset="0"/>
            </a:endParaRPr>
          </a:p>
          <a:p>
            <a:pPr marL="0" lvl="0" indent="0" algn="l" rtl="0">
              <a:spcBef>
                <a:spcPts val="400"/>
              </a:spcBef>
              <a:spcAft>
                <a:spcPts val="0"/>
              </a:spcAft>
              <a:buClr>
                <a:srgbClr val="17365D"/>
              </a:buClr>
              <a:buSzPts val="2000"/>
              <a:buNone/>
            </a:pPr>
            <a:endParaRPr dirty="0">
              <a:latin typeface="Cambria" panose="02040503050406030204" pitchFamily="18" charset="0"/>
              <a:ea typeface="Cambria" panose="02040503050406030204" pitchFamily="18" charset="0"/>
            </a:endParaRPr>
          </a:p>
        </p:txBody>
      </p:sp>
      <p:sp>
        <p:nvSpPr>
          <p:cNvPr id="90" name="Google Shape;90;p13"/>
          <p:cNvSpPr txBox="1"/>
          <p:nvPr/>
        </p:nvSpPr>
        <p:spPr>
          <a:xfrm>
            <a:off x="6480195" y="2513340"/>
            <a:ext cx="5514300" cy="202056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rgbClr val="17365D"/>
              </a:buClr>
              <a:buSzPts val="2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Under the Supervision of,</a:t>
            </a:r>
            <a:endParaRPr dirty="0">
              <a:latin typeface="Cambria" panose="02040503050406030204" pitchFamily="18" charset="0"/>
              <a:ea typeface="Cambria" panose="02040503050406030204" pitchFamily="18" charset="0"/>
            </a:endParaRPr>
          </a:p>
          <a:p>
            <a:pPr marL="0" marR="0" lvl="0" indent="0" algn="ctr"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a:p>
            <a:pPr marL="0" marR="0" lvl="0" indent="0" algn="l" rtl="0">
              <a:spcBef>
                <a:spcPts val="340"/>
              </a:spcBef>
              <a:spcAft>
                <a:spcPts val="0"/>
              </a:spcAft>
              <a:buClr>
                <a:srgbClr val="17365D"/>
              </a:buClr>
              <a:buSzPts val="1700"/>
              <a:buFont typeface="Arial"/>
              <a:buNone/>
            </a:pPr>
            <a:r>
              <a:rPr lang="en-IN" sz="1800" b="0" i="0" u="none" strike="noStrike" dirty="0" err="1">
                <a:solidFill>
                  <a:schemeClr val="tx1"/>
                </a:solidFill>
                <a:effectLst/>
                <a:latin typeface="Cambria" panose="02040503050406030204" pitchFamily="18" charset="0"/>
              </a:rPr>
              <a:t>Dr.</a:t>
            </a:r>
            <a:r>
              <a:rPr lang="en-IN" sz="1800" b="0" i="0" u="none" strike="noStrike" dirty="0">
                <a:solidFill>
                  <a:schemeClr val="tx1"/>
                </a:solidFill>
                <a:effectLst/>
                <a:latin typeface="Cambria" panose="02040503050406030204" pitchFamily="18" charset="0"/>
              </a:rPr>
              <a:t> Jacob Augustine</a:t>
            </a: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Professor</a:t>
            </a:r>
            <a:endParaRPr lang="en-GB"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School of Computer Science and Engineering</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Presidency University</a:t>
            </a:r>
            <a:endParaRPr dirty="0">
              <a:latin typeface="Cambria" panose="02040503050406030204" pitchFamily="18" charset="0"/>
              <a:ea typeface="Cambria" panose="02040503050406030204" pitchFamily="18" charset="0"/>
            </a:endParaRPr>
          </a:p>
          <a:p>
            <a:pPr marL="0" marR="0" lvl="0" indent="0" algn="l"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91" name="Google Shape;91;p13"/>
          <p:cNvSpPr txBox="1"/>
          <p:nvPr/>
        </p:nvSpPr>
        <p:spPr>
          <a:xfrm>
            <a:off x="4272569" y="206267"/>
            <a:ext cx="3970500" cy="552300"/>
          </a:xfrm>
          <a:prstGeom prst="rect">
            <a:avLst/>
          </a:prstGeom>
          <a:noFill/>
          <a:ln>
            <a:noFill/>
          </a:ln>
        </p:spPr>
        <p:txBody>
          <a:bodyPr spcFirstLastPara="1" wrap="square" lIns="91425" tIns="45700" rIns="91425" bIns="45700" anchor="t" anchorCtr="0">
            <a:normAutofit fontScale="62500" lnSpcReduction="20000"/>
          </a:bodyPr>
          <a:lstStyle/>
          <a:p>
            <a:pPr algn="ctr"/>
            <a:r>
              <a:rPr lang="en-US" dirty="0"/>
              <a:t> CSE7301 University Project</a:t>
            </a:r>
          </a:p>
          <a:p>
            <a:pPr algn="ctr"/>
            <a:r>
              <a:rPr lang="en-US" dirty="0"/>
              <a:t> </a:t>
            </a:r>
          </a:p>
          <a:p>
            <a:pPr algn="ctr"/>
            <a:r>
              <a:rPr lang="en-US" dirty="0"/>
              <a:t>FINAL PPT</a:t>
            </a:r>
          </a:p>
        </p:txBody>
      </p:sp>
      <p:sp>
        <p:nvSpPr>
          <p:cNvPr id="8" name="Google Shape;91;p13"/>
          <p:cNvSpPr txBox="1"/>
          <p:nvPr/>
        </p:nvSpPr>
        <p:spPr>
          <a:xfrm>
            <a:off x="0" y="4533900"/>
            <a:ext cx="12249915" cy="156210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Clr>
                <a:srgbClr val="17365D"/>
              </a:buClr>
              <a:buSzPct val="100000"/>
              <a:buFont typeface="Arial"/>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a:t>
            </a:r>
            <a:r>
              <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rPr>
              <a:t>ISD </a:t>
            </a:r>
          </a:p>
          <a:p>
            <a:pPr marL="0" marR="0" lvl="0" indent="0" rtl="0">
              <a:spcBef>
                <a:spcPts val="0"/>
              </a:spcBef>
              <a:spcAft>
                <a:spcPts val="0"/>
              </a:spcAft>
              <a:buClr>
                <a:srgbClr val="17365D"/>
              </a:buClr>
              <a:buSzPct val="100000"/>
              <a:buFont typeface="Arial"/>
              <a:buNone/>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HoD: </a:t>
            </a:r>
            <a:r>
              <a:rPr lang="en-US" sz="2000" b="1" dirty="0">
                <a:solidFill>
                  <a:schemeClr val="tx1"/>
                </a:solidFill>
                <a:latin typeface="Cambria" panose="02040503050406030204" pitchFamily="18" charset="0"/>
                <a:ea typeface="Cambria" panose="02040503050406030204" pitchFamily="18" charset="0"/>
                <a:cs typeface="Verdana"/>
                <a:sym typeface="Verdana"/>
              </a:rPr>
              <a:t>PALLAVI R</a:t>
            </a:r>
          </a:p>
          <a:p>
            <a:pPr>
              <a:buClr>
                <a:srgbClr val="17365D"/>
              </a:buClr>
              <a:buSzPct val="100000"/>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Project Coordinator: </a:t>
            </a:r>
            <a:r>
              <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rPr>
              <a:t>Mr. Amarnath J.L &amp; Dr. Jayanthi</a:t>
            </a:r>
            <a:r>
              <a:rPr lang="en-US" sz="2000" b="1" dirty="0">
                <a:solidFill>
                  <a:schemeClr val="tx1"/>
                </a:solidFill>
                <a:latin typeface="Cambria" panose="02040503050406030204" pitchFamily="18" charset="0"/>
                <a:ea typeface="Cambria" panose="02040503050406030204" pitchFamily="18" charset="0"/>
                <a:cs typeface="Verdana"/>
                <a:sym typeface="Verdana"/>
              </a:rPr>
              <a:t>. K.</a:t>
            </a:r>
            <a:endPar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endParaRPr>
          </a:p>
          <a:p>
            <a:pPr lvl="0">
              <a:buClr>
                <a:srgbClr val="17365D"/>
              </a:buClr>
              <a:buSzPct val="100000"/>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School Project Coordinators: </a:t>
            </a:r>
            <a:r>
              <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rPr>
              <a:t>Dr. Sampath A K / Dr. Abdul Khadar A / Mr. Md Ziaur Rahman</a:t>
            </a:r>
            <a:endParaRPr sz="2000" b="1" i="0" u="none" strike="noStrike" cap="none" dirty="0">
              <a:solidFill>
                <a:schemeClr val="tx1"/>
              </a:solidFill>
              <a:latin typeface="Cambria" panose="02040503050406030204" pitchFamily="18" charset="0"/>
              <a:ea typeface="Cambria" panose="02040503050406030204" pitchFamily="18" charset="0"/>
              <a:cs typeface="Verdana"/>
              <a:sym typeface="Verdana"/>
            </a:endParaRPr>
          </a:p>
        </p:txBody>
      </p:sp>
      <p:graphicFrame>
        <p:nvGraphicFramePr>
          <p:cNvPr id="3" name="Table 2">
            <a:extLst>
              <a:ext uri="{FF2B5EF4-FFF2-40B4-BE49-F238E27FC236}">
                <a16:creationId xmlns:a16="http://schemas.microsoft.com/office/drawing/2014/main" id="{7DD3905B-D238-C15A-7A51-FFCF3D36F7BE}"/>
              </a:ext>
            </a:extLst>
          </p:cNvPr>
          <p:cNvGraphicFramePr>
            <a:graphicFrameLocks noGrp="1"/>
          </p:cNvGraphicFramePr>
          <p:nvPr/>
        </p:nvGraphicFramePr>
        <p:xfrm>
          <a:off x="500183" y="2519542"/>
          <a:ext cx="4964950" cy="1906001"/>
        </p:xfrm>
        <a:graphic>
          <a:graphicData uri="http://schemas.openxmlformats.org/drawingml/2006/table">
            <a:tbl>
              <a:tblPr firstRow="1" bandRow="1"/>
              <a:tblGrid>
                <a:gridCol w="2482475">
                  <a:extLst>
                    <a:ext uri="{9D8B030D-6E8A-4147-A177-3AD203B41FA5}">
                      <a16:colId xmlns:a16="http://schemas.microsoft.com/office/drawing/2014/main" val="3736741426"/>
                    </a:ext>
                  </a:extLst>
                </a:gridCol>
                <a:gridCol w="2482475">
                  <a:extLst>
                    <a:ext uri="{9D8B030D-6E8A-4147-A177-3AD203B41FA5}">
                      <a16:colId xmlns:a16="http://schemas.microsoft.com/office/drawing/2014/main" val="4049544237"/>
                    </a:ext>
                  </a:extLst>
                </a:gridCol>
              </a:tblGrid>
              <a:tr h="45936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300" b="1" u="none" strike="noStrike" cap="none" dirty="0">
                          <a:solidFill>
                            <a:srgbClr val="17365D"/>
                          </a:solidFill>
                        </a:rPr>
                        <a:t>Roll Number</a:t>
                      </a:r>
                    </a:p>
                    <a:p>
                      <a:endParaRPr lang="en-IN" sz="1200" dirty="0"/>
                    </a:p>
                  </a:txBody>
                  <a:tcPr marL="76785" marR="76785" marT="38393" marB="38393"/>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300" b="1" u="none" strike="noStrike" cap="none" dirty="0">
                          <a:solidFill>
                            <a:srgbClr val="17365D"/>
                          </a:solidFill>
                        </a:rPr>
                        <a:t>Student Name</a:t>
                      </a:r>
                    </a:p>
                    <a:p>
                      <a:endParaRPr lang="en-IN" sz="1200" dirty="0"/>
                    </a:p>
                  </a:txBody>
                  <a:tcPr marL="76785" marR="76785" marT="38393" marB="38393"/>
                </a:tc>
                <a:extLst>
                  <a:ext uri="{0D108BD9-81ED-4DB2-BD59-A6C34878D82A}">
                    <a16:rowId xmlns:a16="http://schemas.microsoft.com/office/drawing/2014/main" val="4214771475"/>
                  </a:ext>
                </a:extLst>
              </a:tr>
              <a:tr h="361659">
                <a:tc>
                  <a:txBody>
                    <a:bodyPr/>
                    <a:lstStyle/>
                    <a:p>
                      <a:r>
                        <a:rPr lang="en-IN" sz="1200" dirty="0"/>
                        <a:t>20211ISD0004</a:t>
                      </a:r>
                    </a:p>
                  </a:txBody>
                  <a:tcPr marL="76785" marR="76785" marT="38393" marB="38393"/>
                </a:tc>
                <a:tc>
                  <a:txBody>
                    <a:bodyPr/>
                    <a:lstStyle/>
                    <a:p>
                      <a:r>
                        <a:rPr lang="en-IN" sz="1200" dirty="0"/>
                        <a:t>E RAHUL</a:t>
                      </a:r>
                    </a:p>
                  </a:txBody>
                  <a:tcPr marL="76785" marR="76785" marT="38393" marB="38393"/>
                </a:tc>
                <a:extLst>
                  <a:ext uri="{0D108BD9-81ED-4DB2-BD59-A6C34878D82A}">
                    <a16:rowId xmlns:a16="http://schemas.microsoft.com/office/drawing/2014/main" val="148288430"/>
                  </a:ext>
                </a:extLst>
              </a:tr>
              <a:tr h="361659">
                <a:tc>
                  <a:txBody>
                    <a:bodyPr/>
                    <a:lstStyle/>
                    <a:p>
                      <a:r>
                        <a:rPr lang="en-IN" sz="1200" dirty="0"/>
                        <a:t>20211ISD0039</a:t>
                      </a:r>
                    </a:p>
                  </a:txBody>
                  <a:tcPr marL="76785" marR="76785" marT="38393" marB="38393"/>
                </a:tc>
                <a:tc>
                  <a:txBody>
                    <a:bodyPr/>
                    <a:lstStyle/>
                    <a:p>
                      <a:r>
                        <a:rPr lang="en-IN" sz="1200" dirty="0"/>
                        <a:t>ABHI C N </a:t>
                      </a:r>
                    </a:p>
                  </a:txBody>
                  <a:tcPr marL="76785" marR="76785" marT="38393" marB="38393"/>
                </a:tc>
                <a:extLst>
                  <a:ext uri="{0D108BD9-81ED-4DB2-BD59-A6C34878D82A}">
                    <a16:rowId xmlns:a16="http://schemas.microsoft.com/office/drawing/2014/main" val="1442067141"/>
                  </a:ext>
                </a:extLst>
              </a:tr>
              <a:tr h="361659">
                <a:tc>
                  <a:txBody>
                    <a:bodyPr/>
                    <a:lstStyle/>
                    <a:p>
                      <a:r>
                        <a:rPr lang="en-IN" sz="1200" dirty="0"/>
                        <a:t>20211ISD0019</a:t>
                      </a:r>
                    </a:p>
                  </a:txBody>
                  <a:tcPr marL="76785" marR="76785" marT="38393" marB="38393"/>
                </a:tc>
                <a:tc>
                  <a:txBody>
                    <a:bodyPr/>
                    <a:lstStyle/>
                    <a:p>
                      <a:r>
                        <a:rPr lang="en-IN" sz="1200" dirty="0"/>
                        <a:t>V NARENDRA</a:t>
                      </a:r>
                    </a:p>
                  </a:txBody>
                  <a:tcPr marL="76785" marR="76785" marT="38393" marB="38393"/>
                </a:tc>
                <a:extLst>
                  <a:ext uri="{0D108BD9-81ED-4DB2-BD59-A6C34878D82A}">
                    <a16:rowId xmlns:a16="http://schemas.microsoft.com/office/drawing/2014/main" val="2857362904"/>
                  </a:ext>
                </a:extLst>
              </a:tr>
              <a:tr h="36165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200" dirty="0"/>
                        <a:t>20211ISD0006</a:t>
                      </a:r>
                    </a:p>
                  </a:txBody>
                  <a:tcPr marL="76785" marR="76785" marT="38393" marB="38393"/>
                </a:tc>
                <a:tc>
                  <a:txBody>
                    <a:bodyPr/>
                    <a:lstStyle/>
                    <a:p>
                      <a:r>
                        <a:rPr lang="en-IN" sz="1200" dirty="0"/>
                        <a:t>BODDU KUSHWANTH SAI</a:t>
                      </a:r>
                    </a:p>
                  </a:txBody>
                  <a:tcPr marL="76785" marR="76785" marT="38393" marB="38393"/>
                </a:tc>
                <a:extLst>
                  <a:ext uri="{0D108BD9-81ED-4DB2-BD59-A6C34878D82A}">
                    <a16:rowId xmlns:a16="http://schemas.microsoft.com/office/drawing/2014/main" val="553494281"/>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t>Hardware and Software Details</a:t>
            </a:r>
            <a:br>
              <a:rPr lang="en-US" sz="2800" b="1" dirty="0"/>
            </a:br>
            <a:endParaRPr lang="en-GB" dirty="0"/>
          </a:p>
        </p:txBody>
      </p:sp>
      <p:sp>
        <p:nvSpPr>
          <p:cNvPr id="3" name="Content Placeholder 2"/>
          <p:cNvSpPr>
            <a:spLocks noGrp="1"/>
          </p:cNvSpPr>
          <p:nvPr>
            <p:ph idx="1"/>
          </p:nvPr>
        </p:nvSpPr>
        <p:spPr/>
        <p:txBody>
          <a:bodyPr>
            <a:noAutofit/>
          </a:bodyPr>
          <a:lstStyle/>
          <a:p>
            <a:pPr marL="0" indent="0">
              <a:buNone/>
            </a:pPr>
            <a:r>
              <a:rPr lang="en-US" sz="1200" b="1" dirty="0"/>
              <a:t>Hardware and Software Requirements</a:t>
            </a:r>
          </a:p>
          <a:p>
            <a:r>
              <a:rPr lang="en-US" sz="1200" dirty="0"/>
              <a:t>To develop and deploy the online chatbot ticketing system, certain hardware and software components are essential.</a:t>
            </a:r>
          </a:p>
          <a:p>
            <a:pPr marL="0" indent="0">
              <a:buNone/>
            </a:pPr>
            <a:r>
              <a:rPr lang="en-US" sz="1200" b="1" dirty="0"/>
              <a:t>Hardware Requirements:</a:t>
            </a:r>
            <a:br>
              <a:rPr lang="en-US" sz="1200" dirty="0"/>
            </a:br>
            <a:r>
              <a:rPr lang="en-US" sz="1200" dirty="0"/>
              <a:t>A system with at least an Intel i5 or AMD Ryzen 5 processor is recommended to handle development tasks efficiently. The system should have a minimum of 8 GB of RAM, although 16 GB is preferable for smoother multitasking, especially when using resource-intensive development tools. A storage capacity of at least 250 GB is required, with SSD storage preferred for faster performance. A display of 13 inches or more is suitable for development work. Additionally, a stable internet connection is necessary for downloading dependencies, accessing APIs, and deployment. Basic peripherals such as a keyboard, mouse, and optionally a webcam (for testing future voice or video interaction features) are also needed.</a:t>
            </a:r>
          </a:p>
          <a:p>
            <a:pPr marL="0" indent="0">
              <a:buNone/>
            </a:pPr>
            <a:r>
              <a:rPr lang="en-US" sz="1200" b="1" dirty="0"/>
              <a:t>Software Requirements:</a:t>
            </a:r>
            <a:br>
              <a:rPr lang="en-US" sz="1200" dirty="0"/>
            </a:br>
            <a:r>
              <a:rPr lang="en-US" sz="1200" dirty="0"/>
              <a:t>The project can be developed on any major operating system, including Windows 10/11, Ubuntu 20.04 or later, or macOS. The primary programming language used will be Python, along with JavaScript for any frontend enhancements. Frontend development can be carried out using HTML5, CSS3, and optionally frameworks like React or Bootstrap for better UI/UX. The backend will be developed using Python frameworks such as Flask or Django, or alternatively Node.js. For data storage and retrieval, databases like MySQL, PostgreSQL, or SQLite will be used.</a:t>
            </a:r>
          </a:p>
          <a:p>
            <a:r>
              <a:rPr lang="en-US" sz="1200" dirty="0"/>
              <a:t>For the chatbot functionality, tools like </a:t>
            </a:r>
            <a:r>
              <a:rPr lang="en-US" sz="1200" dirty="0" err="1"/>
              <a:t>Dialogflow</a:t>
            </a:r>
            <a:r>
              <a:rPr lang="en-US" sz="1200" dirty="0"/>
              <a:t> or Rasa can be used. Alternatively, Python-based NLP libraries such as NLTK and </a:t>
            </a:r>
            <a:r>
              <a:rPr lang="en-US" sz="1200" dirty="0" err="1"/>
              <a:t>spaCy</a:t>
            </a:r>
            <a:r>
              <a:rPr lang="en-US" sz="1200" dirty="0"/>
              <a:t> may be employed for building a custom chatbot. The system will also use libraries like </a:t>
            </a:r>
            <a:r>
              <a:rPr lang="en-US" sz="1200" dirty="0" err="1"/>
              <a:t>qrcode</a:t>
            </a:r>
            <a:r>
              <a:rPr lang="en-US" sz="1200" dirty="0"/>
              <a:t> or </a:t>
            </a:r>
            <a:r>
              <a:rPr lang="en-US" sz="1200" dirty="0" err="1"/>
              <a:t>pyqrcode</a:t>
            </a:r>
            <a:r>
              <a:rPr lang="en-US" sz="1200" dirty="0"/>
              <a:t> for QR code generation. Secure online payments will be facilitated through APIs provided by gateways like </a:t>
            </a:r>
            <a:r>
              <a:rPr lang="en-US" sz="1200" dirty="0" err="1"/>
              <a:t>Razorpay</a:t>
            </a:r>
            <a:r>
              <a:rPr lang="en-US" sz="1200" dirty="0"/>
              <a:t>, Stripe, or PayPal.</a:t>
            </a:r>
          </a:p>
          <a:p>
            <a:r>
              <a:rPr lang="en-US" sz="1200" dirty="0"/>
              <a:t>Version control will be managed using Git with repositories hosted on platforms like GitHub or GitLab. Development and code editing can be done in IDEs such as Visual Studio Code, PyCharm, or </a:t>
            </a:r>
            <a:r>
              <a:rPr lang="en-US" sz="1200" dirty="0" err="1"/>
              <a:t>Jupyter</a:t>
            </a:r>
            <a:r>
              <a:rPr lang="en-US" sz="1200" dirty="0"/>
              <a:t> Notebook. For deployment, platforms like Heroku, AWS EC2, Render, or Firebase Hosting can be used to host the chatbot and backend services.</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Timeline of project - GHANT CHART</a:t>
            </a:r>
          </a:p>
        </p:txBody>
      </p:sp>
      <p:pic>
        <p:nvPicPr>
          <p:cNvPr id="5" name="Content Placeholder 4">
            <a:extLst>
              <a:ext uri="{FF2B5EF4-FFF2-40B4-BE49-F238E27FC236}">
                <a16:creationId xmlns:a16="http://schemas.microsoft.com/office/drawing/2014/main" id="{7554DBBC-4D45-BC5D-7539-3AC808B91319}"/>
              </a:ext>
            </a:extLst>
          </p:cNvPr>
          <p:cNvPicPr>
            <a:picLocks noGrp="1" noChangeAspect="1"/>
          </p:cNvPicPr>
          <p:nvPr>
            <p:ph idx="1"/>
          </p:nvPr>
        </p:nvPicPr>
        <p:blipFill>
          <a:blip r:embed="rId2"/>
          <a:stretch>
            <a:fillRect/>
          </a:stretch>
        </p:blipFill>
        <p:spPr>
          <a:xfrm>
            <a:off x="1271421" y="2325687"/>
            <a:ext cx="10209379" cy="31464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Expected Outcomes</a:t>
            </a:r>
          </a:p>
        </p:txBody>
      </p:sp>
      <p:sp>
        <p:nvSpPr>
          <p:cNvPr id="3" name="Content Placeholder 2"/>
          <p:cNvSpPr>
            <a:spLocks noGrp="1"/>
          </p:cNvSpPr>
          <p:nvPr>
            <p:ph idx="1"/>
          </p:nvPr>
        </p:nvSpPr>
        <p:spPr/>
        <p:txBody>
          <a:bodyPr>
            <a:normAutofit fontScale="45000" lnSpcReduction="20000"/>
          </a:bodyPr>
          <a:lstStyle/>
          <a:p>
            <a:r>
              <a:rPr lang="en-US" sz="2800" b="1" dirty="0"/>
              <a:t>Automated Ticket Booking Interface:</a:t>
            </a:r>
            <a:br>
              <a:rPr lang="en-US" sz="2800" dirty="0"/>
            </a:br>
            <a:r>
              <a:rPr lang="en-US" sz="2800" dirty="0"/>
              <a:t>A fully functional chatbot that can guide users through the ticket booking process using natural language, eliminating the need for manual handling.</a:t>
            </a:r>
          </a:p>
          <a:p>
            <a:r>
              <a:rPr lang="en-US" sz="2800" b="1" dirty="0"/>
              <a:t>User-Friendly Conversational Experience:</a:t>
            </a:r>
            <a:br>
              <a:rPr lang="en-US" sz="2800" dirty="0"/>
            </a:br>
            <a:r>
              <a:rPr lang="en-US" sz="2800" dirty="0"/>
              <a:t>The system will provide a smooth, intuitive, and interactive user experience, allowing users to communicate with the chatbot as they would with a human assistant.</a:t>
            </a:r>
          </a:p>
          <a:p>
            <a:r>
              <a:rPr lang="en-US" sz="2800" b="1" dirty="0"/>
              <a:t>Real-Time Ticket Management:</a:t>
            </a:r>
            <a:br>
              <a:rPr lang="en-US" sz="2800" dirty="0"/>
            </a:br>
            <a:r>
              <a:rPr lang="en-US" sz="2800" dirty="0"/>
              <a:t>Real-time integration with the backend database will allow users to view available tickets, book or cancel reservations, and receive immediate updates.</a:t>
            </a:r>
          </a:p>
          <a:p>
            <a:r>
              <a:rPr lang="en-US" sz="2800" b="1" dirty="0"/>
              <a:t>Secure Payment and Verification System:</a:t>
            </a:r>
            <a:br>
              <a:rPr lang="en-US" sz="2800" dirty="0"/>
            </a:br>
            <a:r>
              <a:rPr lang="en-US" sz="2800" dirty="0"/>
              <a:t>Integration with a secure payment gateway will enable safe online transactions. Upon successful booking, the system will generate a unique QR code for verification and entry.</a:t>
            </a:r>
          </a:p>
          <a:p>
            <a:r>
              <a:rPr lang="en-US" sz="2800" b="1" dirty="0"/>
              <a:t>24/7 Availability:</a:t>
            </a:r>
            <a:br>
              <a:rPr lang="en-US" sz="2800" dirty="0"/>
            </a:br>
            <a:r>
              <a:rPr lang="en-US" sz="2800" dirty="0"/>
              <a:t>The chatbot will operate continuously without downtime, ensuring users can access ticketing services at any time of day.</a:t>
            </a:r>
          </a:p>
          <a:p>
            <a:r>
              <a:rPr lang="en-US" sz="2800" b="1" dirty="0"/>
              <a:t>Efficient Resource Management:</a:t>
            </a:r>
            <a:br>
              <a:rPr lang="en-US" sz="2800" dirty="0"/>
            </a:br>
            <a:r>
              <a:rPr lang="en-US" sz="2800" dirty="0"/>
              <a:t>By automating repetitive tasks and reducing human involvement, the system will contribute to faster response times, lower operational costs, and reduced workload for staff.</a:t>
            </a:r>
          </a:p>
          <a:p>
            <a:r>
              <a:rPr lang="en-US" sz="2800" b="1" dirty="0"/>
              <a:t>Data Handling and Record Maintenance:</a:t>
            </a:r>
            <a:br>
              <a:rPr lang="en-US" sz="2800" dirty="0"/>
            </a:br>
            <a:r>
              <a:rPr lang="en-US" sz="2800" dirty="0"/>
              <a:t>The system will maintain a structured database of user information, booking records, and transaction history for easy access, audits, and future analysis.</a:t>
            </a:r>
          </a:p>
          <a:p>
            <a:r>
              <a:rPr lang="en-US" sz="2800" b="1" dirty="0"/>
              <a:t>Scalability and Upgrade Potential:</a:t>
            </a:r>
            <a:br>
              <a:rPr lang="en-US" sz="2800" dirty="0"/>
            </a:br>
            <a:r>
              <a:rPr lang="en-US" sz="2800" dirty="0"/>
              <a:t>The modular design will allow the system to be extended in the future with features such as multilingual support, voice input, personalized recommendations, or integration with mobile applications.</a:t>
            </a:r>
          </a:p>
          <a:p>
            <a:r>
              <a:rPr lang="en-US" sz="2800" b="1" dirty="0"/>
              <a:t>Improved Customer Satisfaction:</a:t>
            </a:r>
            <a:br>
              <a:rPr lang="en-US" sz="2800" dirty="0"/>
            </a:br>
            <a:r>
              <a:rPr lang="en-US" sz="2800" dirty="0"/>
              <a:t>The fast, accurate, and responsive nature of the chatbot will enhance the overall user experience, leading to increased satisfaction and trust in the service.</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B9E53-3380-2065-9309-F60C74EB0C44}"/>
              </a:ext>
            </a:extLst>
          </p:cNvPr>
          <p:cNvSpPr>
            <a:spLocks noGrp="1"/>
          </p:cNvSpPr>
          <p:nvPr>
            <p:ph type="title"/>
          </p:nvPr>
        </p:nvSpPr>
        <p:spPr>
          <a:xfrm>
            <a:off x="762000" y="552495"/>
            <a:ext cx="10668000" cy="487362"/>
          </a:xfrm>
        </p:spPr>
        <p:txBody>
          <a:bodyPr/>
          <a:lstStyle/>
          <a:p>
            <a:r>
              <a:rPr lang="en-US" dirty="0"/>
              <a:t>Results</a:t>
            </a:r>
            <a:br>
              <a:rPr lang="en-US" dirty="0"/>
            </a:br>
            <a:endParaRPr lang="en-US" dirty="0"/>
          </a:p>
        </p:txBody>
      </p:sp>
      <p:pic>
        <p:nvPicPr>
          <p:cNvPr id="3" name="Picture 2">
            <a:extLst>
              <a:ext uri="{FF2B5EF4-FFF2-40B4-BE49-F238E27FC236}">
                <a16:creationId xmlns:a16="http://schemas.microsoft.com/office/drawing/2014/main" id="{F9B43068-357D-BDD8-5275-86774986EB5A}"/>
              </a:ext>
            </a:extLst>
          </p:cNvPr>
          <p:cNvPicPr>
            <a:picLocks noChangeAspect="1"/>
          </p:cNvPicPr>
          <p:nvPr/>
        </p:nvPicPr>
        <p:blipFill>
          <a:blip r:embed="rId2"/>
          <a:stretch>
            <a:fillRect/>
          </a:stretch>
        </p:blipFill>
        <p:spPr>
          <a:xfrm>
            <a:off x="762000" y="1171899"/>
            <a:ext cx="4011616" cy="4766445"/>
          </a:xfrm>
          <a:prstGeom prst="rect">
            <a:avLst/>
          </a:prstGeom>
        </p:spPr>
      </p:pic>
      <p:pic>
        <p:nvPicPr>
          <p:cNvPr id="4" name="Picture 3">
            <a:extLst>
              <a:ext uri="{FF2B5EF4-FFF2-40B4-BE49-F238E27FC236}">
                <a16:creationId xmlns:a16="http://schemas.microsoft.com/office/drawing/2014/main" id="{6B5F6A3E-DFBE-E610-75CD-C6D69F039335}"/>
              </a:ext>
            </a:extLst>
          </p:cNvPr>
          <p:cNvPicPr>
            <a:picLocks noChangeAspect="1"/>
          </p:cNvPicPr>
          <p:nvPr/>
        </p:nvPicPr>
        <p:blipFill>
          <a:blip r:embed="rId3"/>
          <a:stretch>
            <a:fillRect/>
          </a:stretch>
        </p:blipFill>
        <p:spPr>
          <a:xfrm>
            <a:off x="4493030" y="1171899"/>
            <a:ext cx="3414204" cy="4598279"/>
          </a:xfrm>
          <a:prstGeom prst="rect">
            <a:avLst/>
          </a:prstGeom>
        </p:spPr>
      </p:pic>
      <p:pic>
        <p:nvPicPr>
          <p:cNvPr id="5" name="Picture 4">
            <a:extLst>
              <a:ext uri="{FF2B5EF4-FFF2-40B4-BE49-F238E27FC236}">
                <a16:creationId xmlns:a16="http://schemas.microsoft.com/office/drawing/2014/main" id="{83FF0C59-7474-DA7C-592D-04B1CBB5DA8E}"/>
              </a:ext>
            </a:extLst>
          </p:cNvPr>
          <p:cNvPicPr>
            <a:picLocks noChangeAspect="1"/>
          </p:cNvPicPr>
          <p:nvPr/>
        </p:nvPicPr>
        <p:blipFill>
          <a:blip r:embed="rId4"/>
          <a:stretch>
            <a:fillRect/>
          </a:stretch>
        </p:blipFill>
        <p:spPr>
          <a:xfrm>
            <a:off x="8375658" y="1171899"/>
            <a:ext cx="3414204" cy="4593790"/>
          </a:xfrm>
          <a:prstGeom prst="rect">
            <a:avLst/>
          </a:prstGeom>
        </p:spPr>
      </p:pic>
    </p:spTree>
    <p:extLst>
      <p:ext uri="{BB962C8B-B14F-4D97-AF65-F5344CB8AC3E}">
        <p14:creationId xmlns:p14="http://schemas.microsoft.com/office/powerpoint/2010/main" val="4200908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1FDE4D4-E1AC-0260-9232-0AC0B7ED8575}"/>
              </a:ext>
            </a:extLst>
          </p:cNvPr>
          <p:cNvPicPr>
            <a:picLocks noGrp="1" noChangeAspect="1"/>
          </p:cNvPicPr>
          <p:nvPr>
            <p:ph idx="1"/>
          </p:nvPr>
        </p:nvPicPr>
        <p:blipFill>
          <a:blip r:embed="rId2"/>
          <a:stretch>
            <a:fillRect/>
          </a:stretch>
        </p:blipFill>
        <p:spPr>
          <a:xfrm>
            <a:off x="1714500" y="952499"/>
            <a:ext cx="3968577" cy="5133359"/>
          </a:xfrm>
          <a:prstGeom prst="rect">
            <a:avLst/>
          </a:prstGeom>
        </p:spPr>
      </p:pic>
      <p:pic>
        <p:nvPicPr>
          <p:cNvPr id="5" name="Picture 4">
            <a:extLst>
              <a:ext uri="{FF2B5EF4-FFF2-40B4-BE49-F238E27FC236}">
                <a16:creationId xmlns:a16="http://schemas.microsoft.com/office/drawing/2014/main" id="{387D4AAD-990C-0964-D08E-91192F9DB62A}"/>
              </a:ext>
            </a:extLst>
          </p:cNvPr>
          <p:cNvPicPr>
            <a:picLocks noChangeAspect="1"/>
          </p:cNvPicPr>
          <p:nvPr/>
        </p:nvPicPr>
        <p:blipFill>
          <a:blip r:embed="rId3"/>
          <a:stretch>
            <a:fillRect/>
          </a:stretch>
        </p:blipFill>
        <p:spPr>
          <a:xfrm>
            <a:off x="7086600" y="1028699"/>
            <a:ext cx="4194877" cy="5373885"/>
          </a:xfrm>
          <a:prstGeom prst="rect">
            <a:avLst/>
          </a:prstGeom>
        </p:spPr>
      </p:pic>
    </p:spTree>
    <p:extLst>
      <p:ext uri="{BB962C8B-B14F-4D97-AF65-F5344CB8AC3E}">
        <p14:creationId xmlns:p14="http://schemas.microsoft.com/office/powerpoint/2010/main" val="576871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Conclusion</a:t>
            </a:r>
          </a:p>
        </p:txBody>
      </p:sp>
      <p:sp>
        <p:nvSpPr>
          <p:cNvPr id="3" name="Content Placeholder 2"/>
          <p:cNvSpPr>
            <a:spLocks noGrp="1"/>
          </p:cNvSpPr>
          <p:nvPr>
            <p:ph idx="1"/>
          </p:nvPr>
        </p:nvSpPr>
        <p:spPr/>
        <p:txBody>
          <a:bodyPr>
            <a:normAutofit fontScale="97500"/>
          </a:bodyPr>
          <a:lstStyle/>
          <a:p>
            <a:pPr marL="0" indent="0" algn="just">
              <a:buNone/>
            </a:pPr>
            <a:r>
              <a:rPr lang="en-US" sz="2000" dirty="0"/>
              <a:t>The online chatbot ticketing system offers an efficient and user-friendly solution to automate the ticket booking process, enhancing both customer experience and operational efficiency. By leveraging natural language processing and real-time database integration, the system provides seamless interaction, quick responses, and accurate ticket management. Secure payment integration and QR code-based ticketing further add to its reliability and convenience. The chatbot’s 24/7 availability ensures continuous service, reducing dependence on human agents and minimizing delays. Overall, this project demonstrates how conversational AI can transform traditional ticketing services into an accessible, scalable, and cost-effective platform, paving the way for future enhancements and wider adoption.</a:t>
            </a:r>
            <a:endParaRPr lang="en-US" sz="2200" dirty="0">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References</a:t>
            </a:r>
          </a:p>
        </p:txBody>
      </p:sp>
      <p:sp>
        <p:nvSpPr>
          <p:cNvPr id="3" name="Content Placeholder 2"/>
          <p:cNvSpPr>
            <a:spLocks noGrp="1"/>
          </p:cNvSpPr>
          <p:nvPr>
            <p:ph idx="1"/>
          </p:nvPr>
        </p:nvSpPr>
        <p:spPr/>
        <p:txBody>
          <a:bodyPr>
            <a:noAutofit/>
          </a:bodyPr>
          <a:lstStyle/>
          <a:p>
            <a:pPr marL="0" indent="0" algn="just">
              <a:buNone/>
            </a:pPr>
            <a:r>
              <a:rPr lang="en-US" sz="1100" b="1" dirty="0"/>
              <a:t>Kumari, P., Kumari, S., Jaiswal, S., Chaturvedi, S., Jha, S. K., and Chaturvedi, P. (2024)</a:t>
            </a:r>
            <a:endParaRPr lang="en-US" sz="1100" dirty="0"/>
          </a:p>
          <a:p>
            <a:pPr marL="0" indent="0" algn="just">
              <a:buNone/>
            </a:pPr>
            <a:r>
              <a:rPr lang="en-US" sz="1100" dirty="0"/>
              <a:t>‘AI-based chatbot for online ticketing systems’, </a:t>
            </a:r>
            <a:r>
              <a:rPr lang="en-US" sz="1100" i="1" dirty="0"/>
              <a:t>Journal of Intelligent Systems</a:t>
            </a:r>
            <a:r>
              <a:rPr lang="en-US" sz="1100" dirty="0"/>
              <a:t>.</a:t>
            </a:r>
          </a:p>
          <a:p>
            <a:pPr marL="0" indent="0" algn="just">
              <a:buNone/>
            </a:pPr>
            <a:r>
              <a:rPr lang="en-US" sz="1100" b="1" dirty="0"/>
              <a:t>Sanjana, P. (2025) </a:t>
            </a:r>
            <a:r>
              <a:rPr lang="en-US" sz="1100" dirty="0"/>
              <a:t>‘Enhancing user experience through chatbot-based ticketing systems’,</a:t>
            </a:r>
          </a:p>
          <a:p>
            <a:pPr marL="0" indent="0" algn="just">
              <a:buNone/>
            </a:pPr>
            <a:r>
              <a:rPr lang="en-US" sz="1100" i="1" dirty="0"/>
              <a:t>International Conference on Artificial Intelligence and Human Interaction</a:t>
            </a:r>
            <a:r>
              <a:rPr lang="en-US" sz="1100" dirty="0"/>
              <a:t>.</a:t>
            </a:r>
          </a:p>
          <a:p>
            <a:pPr marL="0" indent="0" algn="just">
              <a:buNone/>
            </a:pPr>
            <a:r>
              <a:rPr lang="en-US" sz="1100" b="1" dirty="0"/>
              <a:t>Byrne, B., Krishnamoorthi, K., Ganesh, S., and Kale, M. S. (2020) </a:t>
            </a:r>
            <a:r>
              <a:rPr lang="en-US" sz="1100" dirty="0"/>
              <a:t>‘</a:t>
            </a:r>
            <a:r>
              <a:rPr lang="en-US" sz="1100" dirty="0" err="1"/>
              <a:t>TicketTalk</a:t>
            </a:r>
            <a:r>
              <a:rPr lang="en-US" sz="1100" dirty="0"/>
              <a:t>: A data-</a:t>
            </a:r>
          </a:p>
          <a:p>
            <a:pPr marL="0" indent="0" algn="just">
              <a:buNone/>
            </a:pPr>
            <a:r>
              <a:rPr lang="en-US" sz="1100" dirty="0"/>
              <a:t>driven approach to transaction-based dialog systems’, </a:t>
            </a:r>
            <a:r>
              <a:rPr lang="en-US" sz="1100" i="1" dirty="0"/>
              <a:t>Proceedings of the 58th Annual Meeting</a:t>
            </a:r>
            <a:endParaRPr lang="en-US" sz="1100" dirty="0"/>
          </a:p>
          <a:p>
            <a:pPr marL="0" indent="0" algn="just">
              <a:buNone/>
            </a:pPr>
            <a:r>
              <a:rPr lang="en-US" sz="1100" i="1" dirty="0"/>
              <a:t>of the Association for Computational Linguistics</a:t>
            </a:r>
            <a:r>
              <a:rPr lang="en-US" sz="1100" dirty="0"/>
              <a:t>.</a:t>
            </a:r>
          </a:p>
          <a:p>
            <a:pPr marL="0" indent="0" algn="just">
              <a:buNone/>
            </a:pPr>
            <a:r>
              <a:rPr lang="en-US" sz="1100" b="1" dirty="0"/>
              <a:t>Mary, P. A., Aishwarya, S., and Gowthami, K. (2025) </a:t>
            </a:r>
            <a:r>
              <a:rPr lang="en-US" sz="1100" dirty="0"/>
              <a:t>‘Intelligent online chatbot system for</a:t>
            </a:r>
          </a:p>
          <a:p>
            <a:pPr marL="0" indent="0" algn="just">
              <a:buNone/>
            </a:pPr>
            <a:r>
              <a:rPr lang="en-US" sz="1100" dirty="0"/>
              <a:t>railway ticketing’, </a:t>
            </a:r>
            <a:r>
              <a:rPr lang="en-US" sz="1100" i="1" dirty="0"/>
              <a:t>Journal of Transportation and Technology</a:t>
            </a:r>
            <a:r>
              <a:rPr lang="en-US" sz="1100" dirty="0"/>
              <a:t>.</a:t>
            </a:r>
          </a:p>
          <a:p>
            <a:pPr marL="0" indent="0" algn="just">
              <a:buNone/>
            </a:pPr>
            <a:r>
              <a:rPr lang="en-US" sz="1100" b="1" dirty="0" err="1"/>
              <a:t>Vinodhkumar</a:t>
            </a:r>
            <a:r>
              <a:rPr lang="en-US" sz="1100" b="1" dirty="0"/>
              <a:t>, S., Kumar, P., Monisha, R., and </a:t>
            </a:r>
            <a:r>
              <a:rPr lang="en-US" sz="1100" b="1" dirty="0" err="1"/>
              <a:t>Khorakiwala</a:t>
            </a:r>
            <a:r>
              <a:rPr lang="en-US" sz="1100" b="1" dirty="0"/>
              <a:t>, M. A. (2024) </a:t>
            </a:r>
            <a:r>
              <a:rPr lang="en-US" sz="1100" dirty="0"/>
              <a:t>‘A chatbot-</a:t>
            </a:r>
          </a:p>
          <a:p>
            <a:pPr marL="0" indent="0" algn="just">
              <a:buNone/>
            </a:pPr>
            <a:r>
              <a:rPr lang="en-US" sz="1100" dirty="0"/>
              <a:t>based ticket booking system for multi-modal transportation’, </a:t>
            </a:r>
            <a:r>
              <a:rPr lang="en-US" sz="1100" i="1" dirty="0"/>
              <a:t>International Journal of</a:t>
            </a:r>
            <a:endParaRPr lang="en-US" sz="1100" dirty="0"/>
          </a:p>
          <a:p>
            <a:pPr marL="0" indent="0" algn="just">
              <a:buNone/>
            </a:pPr>
            <a:r>
              <a:rPr lang="en-US" sz="1100" i="1" dirty="0"/>
              <a:t>Automation and Computing</a:t>
            </a:r>
            <a:r>
              <a:rPr lang="en-US" sz="1100" dirty="0"/>
              <a:t>.</a:t>
            </a:r>
          </a:p>
          <a:p>
            <a:pPr marL="0" indent="0" algn="just">
              <a:buNone/>
            </a:pPr>
            <a:r>
              <a:rPr lang="en-US" sz="1100" b="1" dirty="0"/>
              <a:t>Anonymous (2024) </a:t>
            </a:r>
            <a:r>
              <a:rPr lang="en-US" sz="1100" dirty="0"/>
              <a:t>‘Application of chatbots and virtual assistants in ticket booking systems’,</a:t>
            </a:r>
          </a:p>
          <a:p>
            <a:pPr marL="0" indent="0" algn="just">
              <a:buNone/>
            </a:pPr>
            <a:r>
              <a:rPr lang="en-US" sz="1100" i="1" dirty="0"/>
              <a:t>AI and Business Review</a:t>
            </a:r>
            <a:r>
              <a:rPr lang="en-US" sz="1100" dirty="0"/>
              <a:t>.</a:t>
            </a:r>
          </a:p>
          <a:p>
            <a:pPr marL="0" indent="0" algn="just">
              <a:buNone/>
            </a:pPr>
            <a:r>
              <a:rPr lang="en-US" sz="1100" b="1" dirty="0"/>
              <a:t>Anonymous (2024) </a:t>
            </a:r>
            <a:r>
              <a:rPr lang="en-US" sz="1100" dirty="0"/>
              <a:t>‘Chatbot integration in ticketing systems: Transforming Museum ticket</a:t>
            </a:r>
          </a:p>
          <a:p>
            <a:pPr marL="0" indent="0" algn="just">
              <a:buNone/>
            </a:pPr>
            <a:r>
              <a:rPr lang="en-US" sz="1100" dirty="0"/>
              <a:t>purchasing’, </a:t>
            </a:r>
            <a:r>
              <a:rPr lang="en-US" sz="1100" i="1" dirty="0"/>
              <a:t>Journal of AI and Cultural Management</a:t>
            </a:r>
            <a:r>
              <a:rPr lang="en-US" sz="1100" dirty="0"/>
              <a:t>.</a:t>
            </a:r>
          </a:p>
          <a:p>
            <a:pPr marL="0" indent="0" algn="just">
              <a:buNone/>
            </a:pPr>
            <a:r>
              <a:rPr lang="en-US" sz="1100" b="1" dirty="0"/>
              <a:t>Anonymous (2018) </a:t>
            </a:r>
            <a:r>
              <a:rPr lang="en-US" sz="1100" dirty="0"/>
              <a:t>‘Ticketing chatbot service using serverless NLP technology’, </a:t>
            </a:r>
            <a:r>
              <a:rPr lang="en-US" sz="1100" i="1" dirty="0"/>
              <a:t>Conference</a:t>
            </a:r>
            <a:endParaRPr lang="en-US" sz="1100" dirty="0"/>
          </a:p>
          <a:p>
            <a:pPr marL="0" indent="0" algn="just">
              <a:buNone/>
            </a:pPr>
            <a:r>
              <a:rPr lang="en-US" sz="1100" i="1" dirty="0"/>
              <a:t>on Cloud Computing and AI Solutions</a:t>
            </a:r>
            <a:r>
              <a:rPr lang="en-US" sz="1100" dirty="0"/>
              <a:t>.</a:t>
            </a:r>
          </a:p>
          <a:p>
            <a:pPr marL="0" indent="0" algn="just">
              <a:buNone/>
            </a:pPr>
            <a:r>
              <a:rPr lang="en-US" sz="1100" b="1" dirty="0"/>
              <a:t>Shahane, S. (2024) </a:t>
            </a:r>
            <a:r>
              <a:rPr lang="en-US" sz="1100" dirty="0"/>
              <a:t>‘Implementing a chatbot-based ticketing system using </a:t>
            </a:r>
            <a:r>
              <a:rPr lang="en-US" sz="1100" dirty="0" err="1"/>
              <a:t>Dialogflow</a:t>
            </a:r>
            <a:r>
              <a:rPr lang="en-US" sz="1100" dirty="0"/>
              <a:t> and</a:t>
            </a:r>
          </a:p>
          <a:p>
            <a:pPr marL="0" indent="0" algn="just">
              <a:buNone/>
            </a:pPr>
            <a:r>
              <a:rPr lang="en-US" sz="1100" dirty="0"/>
              <a:t>Llama LLM’, </a:t>
            </a:r>
            <a:r>
              <a:rPr lang="en-US" sz="1100" i="1" dirty="0"/>
              <a:t>International Journal of Computer Science Research</a:t>
            </a:r>
            <a:r>
              <a:rPr lang="en-US" sz="1100" dirty="0"/>
              <a:t>.</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3">
                                            <p:txEl>
                                              <p:pRg st="8" end="8"/>
                                            </p:txEl>
                                          </p:spTgt>
                                        </p:tgtEl>
                                        <p:attrNameLst>
                                          <p:attrName>style.visibility</p:attrName>
                                        </p:attrNameLst>
                                      </p:cBhvr>
                                      <p:to>
                                        <p:strVal val="visible"/>
                                      </p:to>
                                    </p:set>
                                    <p:animEffect transition="in" filter="fade">
                                      <p:cBhvr>
                                        <p:cTn id="63" dur="1000"/>
                                        <p:tgtEl>
                                          <p:spTgt spid="3">
                                            <p:txEl>
                                              <p:pRg st="8" end="8"/>
                                            </p:txEl>
                                          </p:spTgt>
                                        </p:tgtEl>
                                      </p:cBhvr>
                                    </p:animEffect>
                                    <p:anim calcmode="lin" valueType="num">
                                      <p:cBhvr>
                                        <p:cTn id="6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nodeType="clickEffect">
                                  <p:stCondLst>
                                    <p:cond delay="0"/>
                                  </p:stCondLst>
                                  <p:childTnLst>
                                    <p:set>
                                      <p:cBhvr>
                                        <p:cTn id="69" dur="1" fill="hold">
                                          <p:stCondLst>
                                            <p:cond delay="0"/>
                                          </p:stCondLst>
                                        </p:cTn>
                                        <p:tgtEl>
                                          <p:spTgt spid="3">
                                            <p:txEl>
                                              <p:pRg st="9" end="9"/>
                                            </p:txEl>
                                          </p:spTgt>
                                        </p:tgtEl>
                                        <p:attrNameLst>
                                          <p:attrName>style.visibility</p:attrName>
                                        </p:attrNameLst>
                                      </p:cBhvr>
                                      <p:to>
                                        <p:strVal val="visible"/>
                                      </p:to>
                                    </p:set>
                                    <p:animEffect transition="in" filter="fade">
                                      <p:cBhvr>
                                        <p:cTn id="70" dur="1000"/>
                                        <p:tgtEl>
                                          <p:spTgt spid="3">
                                            <p:txEl>
                                              <p:pRg st="9" end="9"/>
                                            </p:txEl>
                                          </p:spTgt>
                                        </p:tgtEl>
                                      </p:cBhvr>
                                    </p:animEffect>
                                    <p:anim calcmode="lin" valueType="num">
                                      <p:cBhvr>
                                        <p:cTn id="71"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2"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nodeType="clickEffect">
                                  <p:stCondLst>
                                    <p:cond delay="0"/>
                                  </p:stCondLst>
                                  <p:childTnLst>
                                    <p:set>
                                      <p:cBhvr>
                                        <p:cTn id="76" dur="1" fill="hold">
                                          <p:stCondLst>
                                            <p:cond delay="0"/>
                                          </p:stCondLst>
                                        </p:cTn>
                                        <p:tgtEl>
                                          <p:spTgt spid="3">
                                            <p:txEl>
                                              <p:pRg st="10" end="10"/>
                                            </p:txEl>
                                          </p:spTgt>
                                        </p:tgtEl>
                                        <p:attrNameLst>
                                          <p:attrName>style.visibility</p:attrName>
                                        </p:attrNameLst>
                                      </p:cBhvr>
                                      <p:to>
                                        <p:strVal val="visible"/>
                                      </p:to>
                                    </p:set>
                                    <p:animEffect transition="in" filter="fade">
                                      <p:cBhvr>
                                        <p:cTn id="77" dur="1000"/>
                                        <p:tgtEl>
                                          <p:spTgt spid="3">
                                            <p:txEl>
                                              <p:pRg st="10" end="10"/>
                                            </p:txEl>
                                          </p:spTgt>
                                        </p:tgtEl>
                                      </p:cBhvr>
                                    </p:animEffect>
                                    <p:anim calcmode="lin" valueType="num">
                                      <p:cBhvr>
                                        <p:cTn id="78"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79"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nodeType="clickEffect">
                                  <p:stCondLst>
                                    <p:cond delay="0"/>
                                  </p:stCondLst>
                                  <p:childTnLst>
                                    <p:set>
                                      <p:cBhvr>
                                        <p:cTn id="83" dur="1" fill="hold">
                                          <p:stCondLst>
                                            <p:cond delay="0"/>
                                          </p:stCondLst>
                                        </p:cTn>
                                        <p:tgtEl>
                                          <p:spTgt spid="3">
                                            <p:txEl>
                                              <p:pRg st="11" end="11"/>
                                            </p:txEl>
                                          </p:spTgt>
                                        </p:tgtEl>
                                        <p:attrNameLst>
                                          <p:attrName>style.visibility</p:attrName>
                                        </p:attrNameLst>
                                      </p:cBhvr>
                                      <p:to>
                                        <p:strVal val="visible"/>
                                      </p:to>
                                    </p:set>
                                    <p:animEffect transition="in" filter="fade">
                                      <p:cBhvr>
                                        <p:cTn id="84" dur="1000"/>
                                        <p:tgtEl>
                                          <p:spTgt spid="3">
                                            <p:txEl>
                                              <p:pRg st="11" end="11"/>
                                            </p:txEl>
                                          </p:spTgt>
                                        </p:tgtEl>
                                      </p:cBhvr>
                                    </p:animEffect>
                                    <p:anim calcmode="lin" valueType="num">
                                      <p:cBhvr>
                                        <p:cTn id="85"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86"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nodeType="clickEffect">
                                  <p:stCondLst>
                                    <p:cond delay="0"/>
                                  </p:stCondLst>
                                  <p:childTnLst>
                                    <p:set>
                                      <p:cBhvr>
                                        <p:cTn id="90" dur="1" fill="hold">
                                          <p:stCondLst>
                                            <p:cond delay="0"/>
                                          </p:stCondLst>
                                        </p:cTn>
                                        <p:tgtEl>
                                          <p:spTgt spid="3">
                                            <p:txEl>
                                              <p:pRg st="12" end="12"/>
                                            </p:txEl>
                                          </p:spTgt>
                                        </p:tgtEl>
                                        <p:attrNameLst>
                                          <p:attrName>style.visibility</p:attrName>
                                        </p:attrNameLst>
                                      </p:cBhvr>
                                      <p:to>
                                        <p:strVal val="visible"/>
                                      </p:to>
                                    </p:set>
                                    <p:animEffect transition="in" filter="fade">
                                      <p:cBhvr>
                                        <p:cTn id="91" dur="1000"/>
                                        <p:tgtEl>
                                          <p:spTgt spid="3">
                                            <p:txEl>
                                              <p:pRg st="12" end="12"/>
                                            </p:txEl>
                                          </p:spTgt>
                                        </p:tgtEl>
                                      </p:cBhvr>
                                    </p:animEffect>
                                    <p:anim calcmode="lin" valueType="num">
                                      <p:cBhvr>
                                        <p:cTn id="92"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93"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42" presetClass="entr" presetSubtype="0" fill="hold" nodeType="clickEffect">
                                  <p:stCondLst>
                                    <p:cond delay="0"/>
                                  </p:stCondLst>
                                  <p:childTnLst>
                                    <p:set>
                                      <p:cBhvr>
                                        <p:cTn id="97" dur="1" fill="hold">
                                          <p:stCondLst>
                                            <p:cond delay="0"/>
                                          </p:stCondLst>
                                        </p:cTn>
                                        <p:tgtEl>
                                          <p:spTgt spid="3">
                                            <p:txEl>
                                              <p:pRg st="13" end="13"/>
                                            </p:txEl>
                                          </p:spTgt>
                                        </p:tgtEl>
                                        <p:attrNameLst>
                                          <p:attrName>style.visibility</p:attrName>
                                        </p:attrNameLst>
                                      </p:cBhvr>
                                      <p:to>
                                        <p:strVal val="visible"/>
                                      </p:to>
                                    </p:set>
                                    <p:animEffect transition="in" filter="fade">
                                      <p:cBhvr>
                                        <p:cTn id="98" dur="1000"/>
                                        <p:tgtEl>
                                          <p:spTgt spid="3">
                                            <p:txEl>
                                              <p:pRg st="13" end="13"/>
                                            </p:txEl>
                                          </p:spTgt>
                                        </p:tgtEl>
                                      </p:cBhvr>
                                    </p:animEffect>
                                    <p:anim calcmode="lin" valueType="num">
                                      <p:cBhvr>
                                        <p:cTn id="99"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100"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42" presetClass="entr" presetSubtype="0" fill="hold" nodeType="clickEffect">
                                  <p:stCondLst>
                                    <p:cond delay="0"/>
                                  </p:stCondLst>
                                  <p:childTnLst>
                                    <p:set>
                                      <p:cBhvr>
                                        <p:cTn id="104" dur="1" fill="hold">
                                          <p:stCondLst>
                                            <p:cond delay="0"/>
                                          </p:stCondLst>
                                        </p:cTn>
                                        <p:tgtEl>
                                          <p:spTgt spid="3">
                                            <p:txEl>
                                              <p:pRg st="14" end="14"/>
                                            </p:txEl>
                                          </p:spTgt>
                                        </p:tgtEl>
                                        <p:attrNameLst>
                                          <p:attrName>style.visibility</p:attrName>
                                        </p:attrNameLst>
                                      </p:cBhvr>
                                      <p:to>
                                        <p:strVal val="visible"/>
                                      </p:to>
                                    </p:set>
                                    <p:animEffect transition="in" filter="fade">
                                      <p:cBhvr>
                                        <p:cTn id="105" dur="1000"/>
                                        <p:tgtEl>
                                          <p:spTgt spid="3">
                                            <p:txEl>
                                              <p:pRg st="14" end="14"/>
                                            </p:txEl>
                                          </p:spTgt>
                                        </p:tgtEl>
                                      </p:cBhvr>
                                    </p:animEffect>
                                    <p:anim calcmode="lin" valueType="num">
                                      <p:cBhvr>
                                        <p:cTn id="106"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107"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42" presetClass="entr" presetSubtype="0" fill="hold" nodeType="clickEffect">
                                  <p:stCondLst>
                                    <p:cond delay="0"/>
                                  </p:stCondLst>
                                  <p:childTnLst>
                                    <p:set>
                                      <p:cBhvr>
                                        <p:cTn id="111" dur="1" fill="hold">
                                          <p:stCondLst>
                                            <p:cond delay="0"/>
                                          </p:stCondLst>
                                        </p:cTn>
                                        <p:tgtEl>
                                          <p:spTgt spid="3">
                                            <p:txEl>
                                              <p:pRg st="15" end="15"/>
                                            </p:txEl>
                                          </p:spTgt>
                                        </p:tgtEl>
                                        <p:attrNameLst>
                                          <p:attrName>style.visibility</p:attrName>
                                        </p:attrNameLst>
                                      </p:cBhvr>
                                      <p:to>
                                        <p:strVal val="visible"/>
                                      </p:to>
                                    </p:set>
                                    <p:animEffect transition="in" filter="fade">
                                      <p:cBhvr>
                                        <p:cTn id="112" dur="1000"/>
                                        <p:tgtEl>
                                          <p:spTgt spid="3">
                                            <p:txEl>
                                              <p:pRg st="15" end="15"/>
                                            </p:txEl>
                                          </p:spTgt>
                                        </p:tgtEl>
                                      </p:cBhvr>
                                    </p:animEffect>
                                    <p:anim calcmode="lin" valueType="num">
                                      <p:cBhvr>
                                        <p:cTn id="113" dur="1000" fill="hold"/>
                                        <p:tgtEl>
                                          <p:spTgt spid="3">
                                            <p:txEl>
                                              <p:pRg st="15" end="15"/>
                                            </p:txEl>
                                          </p:spTgt>
                                        </p:tgtEl>
                                        <p:attrNameLst>
                                          <p:attrName>ppt_x</p:attrName>
                                        </p:attrNameLst>
                                      </p:cBhvr>
                                      <p:tavLst>
                                        <p:tav tm="0">
                                          <p:val>
                                            <p:strVal val="#ppt_x"/>
                                          </p:val>
                                        </p:tav>
                                        <p:tav tm="100000">
                                          <p:val>
                                            <p:strVal val="#ppt_x"/>
                                          </p:val>
                                        </p:tav>
                                      </p:tavLst>
                                    </p:anim>
                                    <p:anim calcmode="lin" valueType="num">
                                      <p:cBhvr>
                                        <p:cTn id="114" dur="1000" fill="hold"/>
                                        <p:tgtEl>
                                          <p:spTgt spid="3">
                                            <p:txEl>
                                              <p:pRg st="15" end="15"/>
                                            </p:txEl>
                                          </p:spTgt>
                                        </p:tgtEl>
                                        <p:attrNameLst>
                                          <p:attrName>ppt_y</p:attrName>
                                        </p:attrNameLst>
                                      </p:cBhvr>
                                      <p:tavLst>
                                        <p:tav tm="0">
                                          <p:val>
                                            <p:strVal val="#ppt_y+.1"/>
                                          </p:val>
                                        </p:tav>
                                        <p:tav tm="100000">
                                          <p:val>
                                            <p:strVal val="#ppt_y"/>
                                          </p:val>
                                        </p:tav>
                                      </p:tavLst>
                                    </p:anim>
                                  </p:childTnLst>
                                </p:cTn>
                              </p:par>
                            </p:childTnLst>
                          </p:cTn>
                        </p:par>
                      </p:childTnLst>
                    </p:cTn>
                  </p:par>
                  <p:par>
                    <p:cTn id="115" fill="hold">
                      <p:stCondLst>
                        <p:cond delay="indefinite"/>
                      </p:stCondLst>
                      <p:childTnLst>
                        <p:par>
                          <p:cTn id="116" fill="hold">
                            <p:stCondLst>
                              <p:cond delay="0"/>
                            </p:stCondLst>
                            <p:childTnLst>
                              <p:par>
                                <p:cTn id="117" presetID="42" presetClass="entr" presetSubtype="0" fill="hold" nodeType="clickEffect">
                                  <p:stCondLst>
                                    <p:cond delay="0"/>
                                  </p:stCondLst>
                                  <p:childTnLst>
                                    <p:set>
                                      <p:cBhvr>
                                        <p:cTn id="118" dur="1" fill="hold">
                                          <p:stCondLst>
                                            <p:cond delay="0"/>
                                          </p:stCondLst>
                                        </p:cTn>
                                        <p:tgtEl>
                                          <p:spTgt spid="3">
                                            <p:txEl>
                                              <p:pRg st="16" end="16"/>
                                            </p:txEl>
                                          </p:spTgt>
                                        </p:tgtEl>
                                        <p:attrNameLst>
                                          <p:attrName>style.visibility</p:attrName>
                                        </p:attrNameLst>
                                      </p:cBhvr>
                                      <p:to>
                                        <p:strVal val="visible"/>
                                      </p:to>
                                    </p:set>
                                    <p:animEffect transition="in" filter="fade">
                                      <p:cBhvr>
                                        <p:cTn id="119" dur="1000"/>
                                        <p:tgtEl>
                                          <p:spTgt spid="3">
                                            <p:txEl>
                                              <p:pRg st="16" end="16"/>
                                            </p:txEl>
                                          </p:spTgt>
                                        </p:tgtEl>
                                      </p:cBhvr>
                                    </p:animEffect>
                                    <p:anim calcmode="lin" valueType="num">
                                      <p:cBhvr>
                                        <p:cTn id="120" dur="1000" fill="hold"/>
                                        <p:tgtEl>
                                          <p:spTgt spid="3">
                                            <p:txEl>
                                              <p:pRg st="16" end="16"/>
                                            </p:txEl>
                                          </p:spTgt>
                                        </p:tgtEl>
                                        <p:attrNameLst>
                                          <p:attrName>ppt_x</p:attrName>
                                        </p:attrNameLst>
                                      </p:cBhvr>
                                      <p:tavLst>
                                        <p:tav tm="0">
                                          <p:val>
                                            <p:strVal val="#ppt_x"/>
                                          </p:val>
                                        </p:tav>
                                        <p:tav tm="100000">
                                          <p:val>
                                            <p:strVal val="#ppt_x"/>
                                          </p:val>
                                        </p:tav>
                                      </p:tavLst>
                                    </p:anim>
                                    <p:anim calcmode="lin" valueType="num">
                                      <p:cBhvr>
                                        <p:cTn id="121" dur="1000" fill="hold"/>
                                        <p:tgtEl>
                                          <p:spTgt spid="3">
                                            <p:txEl>
                                              <p:pRg st="16" end="16"/>
                                            </p:txEl>
                                          </p:spTgt>
                                        </p:tgtEl>
                                        <p:attrNameLst>
                                          <p:attrName>ppt_y</p:attrName>
                                        </p:attrNameLst>
                                      </p:cBhvr>
                                      <p:tavLst>
                                        <p:tav tm="0">
                                          <p:val>
                                            <p:strVal val="#ppt_y+.1"/>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presetID="42" presetClass="entr" presetSubtype="0" fill="hold" nodeType="clickEffect">
                                  <p:stCondLst>
                                    <p:cond delay="0"/>
                                  </p:stCondLst>
                                  <p:childTnLst>
                                    <p:set>
                                      <p:cBhvr>
                                        <p:cTn id="125" dur="1" fill="hold">
                                          <p:stCondLst>
                                            <p:cond delay="0"/>
                                          </p:stCondLst>
                                        </p:cTn>
                                        <p:tgtEl>
                                          <p:spTgt spid="3">
                                            <p:txEl>
                                              <p:pRg st="17" end="17"/>
                                            </p:txEl>
                                          </p:spTgt>
                                        </p:tgtEl>
                                        <p:attrNameLst>
                                          <p:attrName>style.visibility</p:attrName>
                                        </p:attrNameLst>
                                      </p:cBhvr>
                                      <p:to>
                                        <p:strVal val="visible"/>
                                      </p:to>
                                    </p:set>
                                    <p:animEffect transition="in" filter="fade">
                                      <p:cBhvr>
                                        <p:cTn id="126" dur="1000"/>
                                        <p:tgtEl>
                                          <p:spTgt spid="3">
                                            <p:txEl>
                                              <p:pRg st="17" end="17"/>
                                            </p:txEl>
                                          </p:spTgt>
                                        </p:tgtEl>
                                      </p:cBhvr>
                                    </p:animEffect>
                                    <p:anim calcmode="lin" valueType="num">
                                      <p:cBhvr>
                                        <p:cTn id="127" dur="1000" fill="hold"/>
                                        <p:tgtEl>
                                          <p:spTgt spid="3">
                                            <p:txEl>
                                              <p:pRg st="17" end="17"/>
                                            </p:txEl>
                                          </p:spTgt>
                                        </p:tgtEl>
                                        <p:attrNameLst>
                                          <p:attrName>ppt_x</p:attrName>
                                        </p:attrNameLst>
                                      </p:cBhvr>
                                      <p:tavLst>
                                        <p:tav tm="0">
                                          <p:val>
                                            <p:strVal val="#ppt_x"/>
                                          </p:val>
                                        </p:tav>
                                        <p:tav tm="100000">
                                          <p:val>
                                            <p:strVal val="#ppt_x"/>
                                          </p:val>
                                        </p:tav>
                                      </p:tavLst>
                                    </p:anim>
                                    <p:anim calcmode="lin" valueType="num">
                                      <p:cBhvr>
                                        <p:cTn id="128" dur="1000" fill="hold"/>
                                        <p:tgtEl>
                                          <p:spTgt spid="3">
                                            <p:txEl>
                                              <p:pRg st="17" end="17"/>
                                            </p:txEl>
                                          </p:spTgt>
                                        </p:tgtEl>
                                        <p:attrNameLst>
                                          <p:attrName>ppt_y</p:attrName>
                                        </p:attrNameLst>
                                      </p:cBhvr>
                                      <p:tavLst>
                                        <p:tav tm="0">
                                          <p:val>
                                            <p:strVal val="#ppt_y+.1"/>
                                          </p:val>
                                        </p:tav>
                                        <p:tav tm="100000">
                                          <p:val>
                                            <p:strVal val="#ppt_y"/>
                                          </p:val>
                                        </p:tav>
                                      </p:tavLst>
                                    </p:anim>
                                  </p:childTnLst>
                                </p:cTn>
                              </p:par>
                            </p:childTnLst>
                          </p:cTn>
                        </p:par>
                      </p:childTnLst>
                    </p:cTn>
                  </p:par>
                  <p:par>
                    <p:cTn id="129" fill="hold">
                      <p:stCondLst>
                        <p:cond delay="indefinite"/>
                      </p:stCondLst>
                      <p:childTnLst>
                        <p:par>
                          <p:cTn id="130" fill="hold">
                            <p:stCondLst>
                              <p:cond delay="0"/>
                            </p:stCondLst>
                            <p:childTnLst>
                              <p:par>
                                <p:cTn id="131" presetID="42" presetClass="entr" presetSubtype="0" fill="hold" nodeType="clickEffect">
                                  <p:stCondLst>
                                    <p:cond delay="0"/>
                                  </p:stCondLst>
                                  <p:childTnLst>
                                    <p:set>
                                      <p:cBhvr>
                                        <p:cTn id="132" dur="1" fill="hold">
                                          <p:stCondLst>
                                            <p:cond delay="0"/>
                                          </p:stCondLst>
                                        </p:cTn>
                                        <p:tgtEl>
                                          <p:spTgt spid="3">
                                            <p:txEl>
                                              <p:pRg st="18" end="18"/>
                                            </p:txEl>
                                          </p:spTgt>
                                        </p:tgtEl>
                                        <p:attrNameLst>
                                          <p:attrName>style.visibility</p:attrName>
                                        </p:attrNameLst>
                                      </p:cBhvr>
                                      <p:to>
                                        <p:strVal val="visible"/>
                                      </p:to>
                                    </p:set>
                                    <p:animEffect transition="in" filter="fade">
                                      <p:cBhvr>
                                        <p:cTn id="133" dur="1000"/>
                                        <p:tgtEl>
                                          <p:spTgt spid="3">
                                            <p:txEl>
                                              <p:pRg st="18" end="18"/>
                                            </p:txEl>
                                          </p:spTgt>
                                        </p:tgtEl>
                                      </p:cBhvr>
                                    </p:animEffect>
                                    <p:anim calcmode="lin" valueType="num">
                                      <p:cBhvr>
                                        <p:cTn id="134" dur="1000" fill="hold"/>
                                        <p:tgtEl>
                                          <p:spTgt spid="3">
                                            <p:txEl>
                                              <p:pRg st="18" end="18"/>
                                            </p:txEl>
                                          </p:spTgt>
                                        </p:tgtEl>
                                        <p:attrNameLst>
                                          <p:attrName>ppt_x</p:attrName>
                                        </p:attrNameLst>
                                      </p:cBhvr>
                                      <p:tavLst>
                                        <p:tav tm="0">
                                          <p:val>
                                            <p:strVal val="#ppt_x"/>
                                          </p:val>
                                        </p:tav>
                                        <p:tav tm="100000">
                                          <p:val>
                                            <p:strVal val="#ppt_x"/>
                                          </p:val>
                                        </p:tav>
                                      </p:tavLst>
                                    </p:anim>
                                    <p:anim calcmode="lin" valueType="num">
                                      <p:cBhvr>
                                        <p:cTn id="135" dur="1000" fill="hold"/>
                                        <p:tgtEl>
                                          <p:spTgt spid="3">
                                            <p:txEl>
                                              <p:pRg st="18" end="18"/>
                                            </p:txEl>
                                          </p:spTgt>
                                        </p:tgtEl>
                                        <p:attrNameLst>
                                          <p:attrName>ppt_y</p:attrName>
                                        </p:attrNameLst>
                                      </p:cBhvr>
                                      <p:tavLst>
                                        <p:tav tm="0">
                                          <p:val>
                                            <p:strVal val="#ppt_y+.1"/>
                                          </p:val>
                                        </p:tav>
                                        <p:tav tm="100000">
                                          <p:val>
                                            <p:strVal val="#ppt_y"/>
                                          </p:val>
                                        </p:tav>
                                      </p:tavLst>
                                    </p:anim>
                                  </p:childTnLst>
                                </p:cTn>
                              </p:par>
                            </p:childTnLst>
                          </p:cTn>
                        </p:par>
                      </p:childTnLst>
                    </p:cTn>
                  </p:par>
                  <p:par>
                    <p:cTn id="136" fill="hold">
                      <p:stCondLst>
                        <p:cond delay="indefinite"/>
                      </p:stCondLst>
                      <p:childTnLst>
                        <p:par>
                          <p:cTn id="137" fill="hold">
                            <p:stCondLst>
                              <p:cond delay="0"/>
                            </p:stCondLst>
                            <p:childTnLst>
                              <p:par>
                                <p:cTn id="138" presetID="42" presetClass="entr" presetSubtype="0" fill="hold" nodeType="clickEffect">
                                  <p:stCondLst>
                                    <p:cond delay="0"/>
                                  </p:stCondLst>
                                  <p:childTnLst>
                                    <p:set>
                                      <p:cBhvr>
                                        <p:cTn id="139" dur="1" fill="hold">
                                          <p:stCondLst>
                                            <p:cond delay="0"/>
                                          </p:stCondLst>
                                        </p:cTn>
                                        <p:tgtEl>
                                          <p:spTgt spid="3">
                                            <p:txEl>
                                              <p:pRg st="19" end="19"/>
                                            </p:txEl>
                                          </p:spTgt>
                                        </p:tgtEl>
                                        <p:attrNameLst>
                                          <p:attrName>style.visibility</p:attrName>
                                        </p:attrNameLst>
                                      </p:cBhvr>
                                      <p:to>
                                        <p:strVal val="visible"/>
                                      </p:to>
                                    </p:set>
                                    <p:animEffect transition="in" filter="fade">
                                      <p:cBhvr>
                                        <p:cTn id="140" dur="1000"/>
                                        <p:tgtEl>
                                          <p:spTgt spid="3">
                                            <p:txEl>
                                              <p:pRg st="19" end="19"/>
                                            </p:txEl>
                                          </p:spTgt>
                                        </p:tgtEl>
                                      </p:cBhvr>
                                    </p:animEffect>
                                    <p:anim calcmode="lin" valueType="num">
                                      <p:cBhvr>
                                        <p:cTn id="141" dur="1000" fill="hold"/>
                                        <p:tgtEl>
                                          <p:spTgt spid="3">
                                            <p:txEl>
                                              <p:pRg st="19" end="19"/>
                                            </p:txEl>
                                          </p:spTgt>
                                        </p:tgtEl>
                                        <p:attrNameLst>
                                          <p:attrName>ppt_x</p:attrName>
                                        </p:attrNameLst>
                                      </p:cBhvr>
                                      <p:tavLst>
                                        <p:tav tm="0">
                                          <p:val>
                                            <p:strVal val="#ppt_x"/>
                                          </p:val>
                                        </p:tav>
                                        <p:tav tm="100000">
                                          <p:val>
                                            <p:strVal val="#ppt_x"/>
                                          </p:val>
                                        </p:tav>
                                      </p:tavLst>
                                    </p:anim>
                                    <p:anim calcmode="lin" valueType="num">
                                      <p:cBhvr>
                                        <p:cTn id="142" dur="1000" fill="hold"/>
                                        <p:tgtEl>
                                          <p:spTgt spid="3">
                                            <p:txEl>
                                              <p:pRg st="19" end="1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5AB6-5473-C5DC-06B8-50387F25F9E3}"/>
              </a:ext>
            </a:extLst>
          </p:cNvPr>
          <p:cNvSpPr>
            <a:spLocks noGrp="1"/>
          </p:cNvSpPr>
          <p:nvPr>
            <p:ph type="title"/>
          </p:nvPr>
        </p:nvSpPr>
        <p:spPr>
          <a:xfrm>
            <a:off x="812800" y="317502"/>
            <a:ext cx="10668000" cy="487362"/>
          </a:xfrm>
        </p:spPr>
        <p:txBody>
          <a:bodyPr/>
          <a:lstStyle/>
          <a:p>
            <a:r>
              <a:rPr lang="en-US" dirty="0"/>
              <a:t>Publication</a:t>
            </a:r>
          </a:p>
        </p:txBody>
      </p:sp>
      <p:pic>
        <p:nvPicPr>
          <p:cNvPr id="7" name="Picture 6">
            <a:extLst>
              <a:ext uri="{FF2B5EF4-FFF2-40B4-BE49-F238E27FC236}">
                <a16:creationId xmlns:a16="http://schemas.microsoft.com/office/drawing/2014/main" id="{E59A8C65-7E24-5BD4-E438-0D40278117CC}"/>
              </a:ext>
            </a:extLst>
          </p:cNvPr>
          <p:cNvPicPr>
            <a:picLocks noChangeAspect="1"/>
          </p:cNvPicPr>
          <p:nvPr/>
        </p:nvPicPr>
        <p:blipFill>
          <a:blip r:embed="rId2"/>
          <a:stretch>
            <a:fillRect/>
          </a:stretch>
        </p:blipFill>
        <p:spPr>
          <a:xfrm>
            <a:off x="3453939" y="1016269"/>
            <a:ext cx="3402243" cy="4825459"/>
          </a:xfrm>
          <a:prstGeom prst="rect">
            <a:avLst/>
          </a:prstGeom>
        </p:spPr>
      </p:pic>
      <p:pic>
        <p:nvPicPr>
          <p:cNvPr id="8" name="Picture 7">
            <a:extLst>
              <a:ext uri="{FF2B5EF4-FFF2-40B4-BE49-F238E27FC236}">
                <a16:creationId xmlns:a16="http://schemas.microsoft.com/office/drawing/2014/main" id="{3811BD82-A8F7-3C66-61C6-4C59C3B5E2C1}"/>
              </a:ext>
            </a:extLst>
          </p:cNvPr>
          <p:cNvPicPr>
            <a:picLocks noChangeAspect="1"/>
          </p:cNvPicPr>
          <p:nvPr/>
        </p:nvPicPr>
        <p:blipFill>
          <a:blip r:embed="rId3"/>
          <a:stretch>
            <a:fillRect/>
          </a:stretch>
        </p:blipFill>
        <p:spPr>
          <a:xfrm>
            <a:off x="6856182" y="1052494"/>
            <a:ext cx="3402244" cy="4753011"/>
          </a:xfrm>
          <a:prstGeom prst="rect">
            <a:avLst/>
          </a:prstGeom>
        </p:spPr>
      </p:pic>
    </p:spTree>
    <p:extLst>
      <p:ext uri="{BB962C8B-B14F-4D97-AF65-F5344CB8AC3E}">
        <p14:creationId xmlns:p14="http://schemas.microsoft.com/office/powerpoint/2010/main" val="1701185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endParaRPr lang="en-GB" sz="4400" dirty="0"/>
          </a:p>
          <a:p>
            <a:pPr marL="0" indent="0" algn="ctr">
              <a:buNone/>
            </a:pPr>
            <a:endParaRPr lang="en-GB" sz="4400" dirty="0"/>
          </a:p>
          <a:p>
            <a:pPr marL="0" indent="0" algn="ctr">
              <a:buNone/>
            </a:pPr>
            <a:endParaRPr lang="en-GB" sz="60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0151" y="1456529"/>
            <a:ext cx="7988299" cy="394494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Introduction</a:t>
            </a:r>
          </a:p>
        </p:txBody>
      </p:sp>
      <p:sp>
        <p:nvSpPr>
          <p:cNvPr id="3" name="Content Placeholder 2"/>
          <p:cNvSpPr>
            <a:spLocks noGrp="1"/>
          </p:cNvSpPr>
          <p:nvPr>
            <p:ph idx="1"/>
          </p:nvPr>
        </p:nvSpPr>
        <p:spPr/>
        <p:txBody>
          <a:bodyPr>
            <a:normAutofit/>
          </a:bodyPr>
          <a:lstStyle/>
          <a:p>
            <a:pPr marL="0" indent="0" algn="just">
              <a:buNone/>
            </a:pPr>
            <a:r>
              <a:rPr lang="en-US" sz="2000" dirty="0"/>
              <a:t>Managing large volumes of customer interactions efficiently is crucial for organizations offering ticket-based services. To enhance user experience and streamline operations, technology can play a key role through intelligent automation. This project focuses on developing an </a:t>
            </a:r>
            <a:r>
              <a:rPr lang="en-US" sz="2000" b="1" dirty="0"/>
              <a:t>online chatbot ticketing system</a:t>
            </a:r>
            <a:r>
              <a:rPr lang="en-US" sz="2000" dirty="0"/>
              <a:t> designed to handle customer queries, assist with ticket bookings, and provide real-time support. The system integrates natural language processing and database connectivity to interact with users, guide them through the ticket booking process, and generate e-tickets seamlessly. Additionally, it can handle tasks such as payment processing, ticket cancellations, and issuing QR-coded tickets. By automating these functions, the chatbot reduces workload on human operators and ensures timely, accurate responses — leading to improved efficiency and customer satisfaction.</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5"/>
          <p:cNvSpPr txBox="1">
            <a:spLocks noGrp="1"/>
          </p:cNvSpPr>
          <p:nvPr>
            <p:ph type="title"/>
          </p:nvPr>
        </p:nvSpPr>
        <p:spPr>
          <a:xfrm>
            <a:off x="812800" y="274638"/>
            <a:ext cx="10668000" cy="487362"/>
          </a:xfrm>
          <a:prstGeom prst="rect">
            <a:avLst/>
          </a:prstGeom>
          <a:noFill/>
          <a:ln>
            <a:noFill/>
          </a:ln>
        </p:spPr>
        <p:txBody>
          <a:bodyPr spcFirstLastPara="1" wrap="square" lIns="91425" tIns="45700" rIns="91425" bIns="45700" anchor="ctr" anchorCtr="0">
            <a:noAutofit/>
          </a:bodyPr>
          <a:lstStyle/>
          <a:p>
            <a:r>
              <a:rPr lang="en-US" dirty="0">
                <a:solidFill>
                  <a:schemeClr val="accent1"/>
                </a:solidFill>
                <a:effectLst/>
                <a:latin typeface="Helvetica" pitchFamily="2" charset="0"/>
              </a:rPr>
              <a:t>Literature Review</a:t>
            </a:r>
          </a:p>
        </p:txBody>
      </p:sp>
      <p:sp>
        <p:nvSpPr>
          <p:cNvPr id="6" name="Content Placeholder 2">
            <a:extLst>
              <a:ext uri="{FF2B5EF4-FFF2-40B4-BE49-F238E27FC236}">
                <a16:creationId xmlns:a16="http://schemas.microsoft.com/office/drawing/2014/main" id="{F8B83B5E-EF28-181D-DF9A-81B3AED74A6A}"/>
              </a:ext>
            </a:extLst>
          </p:cNvPr>
          <p:cNvSpPr>
            <a:spLocks noGrp="1"/>
          </p:cNvSpPr>
          <p:nvPr>
            <p:ph idx="1"/>
          </p:nvPr>
        </p:nvSpPr>
        <p:spPr>
          <a:xfrm>
            <a:off x="665655" y="952500"/>
            <a:ext cx="10668000" cy="4953000"/>
          </a:xfrm>
        </p:spPr>
        <p:txBody>
          <a:bodyPr>
            <a:noAutofit/>
          </a:bodyPr>
          <a:lstStyle/>
          <a:p>
            <a:pPr marL="0" indent="0">
              <a:buNone/>
            </a:pPr>
            <a:r>
              <a:rPr lang="en-US" sz="1100" dirty="0"/>
              <a:t>The integration of chatbots into service-based systems has gained significant attention in recent years, driven by advancements in artificial intelligence (AI) and natural language processing (NLP). Chatbots are increasingly being employed in customer service environments to provide instant support, reduce human workload, and enhance user satisfaction.</a:t>
            </a:r>
          </a:p>
          <a:p>
            <a:pPr marL="0" indent="0">
              <a:buNone/>
            </a:pPr>
            <a:r>
              <a:rPr lang="en-US" sz="1100" b="1" dirty="0"/>
              <a:t>1. Chatbot Technology and NLP:</a:t>
            </a:r>
            <a:endParaRPr lang="en-US" sz="1100" dirty="0"/>
          </a:p>
          <a:p>
            <a:r>
              <a:rPr lang="en-US" sz="1100" dirty="0"/>
              <a:t>Numerous studies have highlighted the growing role of NLP in developing intelligent conversational agents. According to Shawar and Atwell (2007), rule-based and retrieval-based methods laid the foundation for early chatbot development, while recent improvements in machine learning and deep learning have enabled more natural and context-aware interactions. Modern chatbots can now understand user intent and provide context-sensitive replies, thanks to models like BERT and GPT.</a:t>
            </a:r>
          </a:p>
          <a:p>
            <a:pPr marL="0" indent="0">
              <a:buNone/>
            </a:pPr>
            <a:r>
              <a:rPr lang="en-US" sz="1100" b="1" dirty="0"/>
              <a:t>2. Applications in Ticketing Systems:</a:t>
            </a:r>
            <a:endParaRPr lang="en-US" sz="1100" dirty="0"/>
          </a:p>
          <a:p>
            <a:r>
              <a:rPr lang="en-US" sz="1100" dirty="0"/>
              <a:t>The use of chatbots in ticketing systems has emerged as a viable alternative to traditional interfaces. Research by Jain et al. (2018) demonstrated the effectiveness of chatbot interfaces in railway reservation systems, showing increased speed and accuracy in bookings compared to manual methods. Similarly, integration of chatbots in event ticketing (e.g., concerts, museums) has shown to reduce wait times and improve accessibility.</a:t>
            </a:r>
          </a:p>
          <a:p>
            <a:pPr marL="0" indent="0">
              <a:buNone/>
            </a:pPr>
            <a:r>
              <a:rPr lang="en-US" sz="1100" b="1" dirty="0"/>
              <a:t>3. User Experience and Automation:</a:t>
            </a:r>
            <a:endParaRPr lang="en-US" sz="1100" dirty="0"/>
          </a:p>
          <a:p>
            <a:r>
              <a:rPr lang="en-US" sz="1100" dirty="0"/>
              <a:t>Studies by Følstad and Brandtzæg (2017) emphasize that user satisfaction in chatbot systems depends on quick response times, clarity in communication, and task completion accuracy. Automated ticketing systems that provide real-time feedback and generate QR codes (used for secure entry) have shown positive results in terms of system usability and acceptance.</a:t>
            </a:r>
          </a:p>
          <a:p>
            <a:pPr marL="0" indent="0">
              <a:buNone/>
            </a:pPr>
            <a:r>
              <a:rPr lang="en-US" sz="1100" b="1" dirty="0"/>
              <a:t>4. System Integration and Data Handling:</a:t>
            </a:r>
            <a:endParaRPr lang="en-US" sz="1100" dirty="0"/>
          </a:p>
          <a:p>
            <a:r>
              <a:rPr lang="en-US" sz="1100" dirty="0"/>
              <a:t>Integrating chatbots with databases and payment gateways is crucial for a full-featured ticketing system. According to Kumar and Rose (2019), successful chatbot deployment requires backend systems capable of handling user data securely, managing real-time transactions, and updating ticket availability dynamically. These systems often rely on web technologies such as Flask/Django (Python) and SQL-based databases for efficient implementation.</a:t>
            </a:r>
          </a:p>
          <a:p>
            <a:pPr marL="0" indent="0">
              <a:buNone/>
            </a:pPr>
            <a:r>
              <a:rPr lang="en-US" sz="1100" b="1" dirty="0"/>
              <a:t>5. Limitations and Future Directions:</a:t>
            </a:r>
            <a:endParaRPr lang="en-US" sz="1100" dirty="0"/>
          </a:p>
          <a:p>
            <a:r>
              <a:rPr lang="en-US" sz="1100" dirty="0"/>
              <a:t>Despite their benefits, chatbot-based ticketing systems face challenges such as handling ambiguous queries, managing high traffic during peak times, and providing multilingual support. Current research is focused on incorporating voice-based input, emotion detection, and AI-based recommendation systems to further personalize user experience.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9BF67-395F-4EAB-425A-418A819B777A}"/>
              </a:ext>
            </a:extLst>
          </p:cNvPr>
          <p:cNvSpPr>
            <a:spLocks noGrp="1"/>
          </p:cNvSpPr>
          <p:nvPr>
            <p:ph type="title"/>
          </p:nvPr>
        </p:nvSpPr>
        <p:spPr/>
        <p:txBody>
          <a:bodyPr/>
          <a:lstStyle/>
          <a:p>
            <a:r>
              <a:rPr lang="en-US" dirty="0"/>
              <a:t>RESEARCH GAPS IDENTIFIED</a:t>
            </a:r>
          </a:p>
        </p:txBody>
      </p:sp>
      <p:sp>
        <p:nvSpPr>
          <p:cNvPr id="3" name="Content Placeholder 2">
            <a:extLst>
              <a:ext uri="{FF2B5EF4-FFF2-40B4-BE49-F238E27FC236}">
                <a16:creationId xmlns:a16="http://schemas.microsoft.com/office/drawing/2014/main" id="{A2E7FAD8-B101-A15B-0497-F54F17AF4BF1}"/>
              </a:ext>
            </a:extLst>
          </p:cNvPr>
          <p:cNvSpPr>
            <a:spLocks noGrp="1"/>
          </p:cNvSpPr>
          <p:nvPr>
            <p:ph idx="1"/>
          </p:nvPr>
        </p:nvSpPr>
        <p:spPr/>
        <p:txBody>
          <a:bodyPr>
            <a:normAutofit fontScale="55000" lnSpcReduction="20000"/>
          </a:bodyPr>
          <a:lstStyle/>
          <a:p>
            <a:r>
              <a:rPr lang="en-US" b="1" dirty="0"/>
              <a:t>Limited Domain-Specific Chatbots:</a:t>
            </a:r>
            <a:br>
              <a:rPr lang="en-US" dirty="0"/>
            </a:br>
            <a:r>
              <a:rPr lang="en-US" dirty="0"/>
              <a:t>While many general-purpose chatbots exist, there is a lack of domain-specific ticketing bots tailored to niche areas like museums, local transport, or small-scale events. Most existing systems are developed for large-scale platforms (e.g., airlines, movie ticketing), leaving smaller service providers with inadequate solutions.</a:t>
            </a:r>
          </a:p>
          <a:p>
            <a:r>
              <a:rPr lang="en-US" b="1" dirty="0"/>
              <a:t>Context Retention and Multi-turn Dialogue:</a:t>
            </a:r>
            <a:br>
              <a:rPr lang="en-US" dirty="0"/>
            </a:br>
            <a:r>
              <a:rPr lang="en-US" dirty="0"/>
              <a:t>Many chatbot systems struggle with maintaining context over multiple user interactions. This leads to poor handling of follow-up questions, ticket modifications, or cancellations. More research is needed on context-aware NLP models for smoother multi-turn conversations.</a:t>
            </a:r>
          </a:p>
          <a:p>
            <a:r>
              <a:rPr lang="en-US" b="1" dirty="0"/>
              <a:t>Real-Time Integration with Dynamic Databases:</a:t>
            </a:r>
            <a:br>
              <a:rPr lang="en-US" dirty="0"/>
            </a:br>
            <a:r>
              <a:rPr lang="en-US" dirty="0"/>
              <a:t>Some chatbots lack real-time synchronization with databases, resulting in outdated ticket availability or booking errors. There's a need for more research on seamless, low-latency database integration with chatbot interfaces.</a:t>
            </a:r>
          </a:p>
          <a:p>
            <a:r>
              <a:rPr lang="en-US" b="1" dirty="0"/>
              <a:t>Security and Data Privacy:</a:t>
            </a:r>
            <a:br>
              <a:rPr lang="en-US" dirty="0"/>
            </a:br>
            <a:r>
              <a:rPr lang="en-US" dirty="0"/>
              <a:t>Many existing systems don’t fully address user privacy and payment data protection. As chatbots increasingly handle sensitive information, robust mechanisms for secure transactions and data encryption are essential but under-researched.</a:t>
            </a:r>
          </a:p>
          <a:p>
            <a:r>
              <a:rPr lang="en-US" b="1" dirty="0"/>
              <a:t>Emotion and Sentiment Recognition:</a:t>
            </a:r>
            <a:br>
              <a:rPr lang="en-US" dirty="0"/>
            </a:br>
            <a:r>
              <a:rPr lang="en-US" dirty="0"/>
              <a:t>Most current ticketing chatbots are task-oriented and do not consider the emotional tone of the user, which can impact user satisfaction during stressful situations like cancellations or technical issues. Research into emotion-aware chatbots in the ticketing domain is still in its early stages.</a:t>
            </a:r>
          </a:p>
          <a:p>
            <a:r>
              <a:rPr lang="en-US" b="1" dirty="0"/>
              <a:t>Accessibility for Users with Disabilities:</a:t>
            </a:r>
            <a:br>
              <a:rPr lang="en-US" dirty="0"/>
            </a:br>
            <a:r>
              <a:rPr lang="en-US" dirty="0"/>
              <a:t>Few systems consider inclusivity features such as voice input for visually impaired users or easy navigation for users with motor disabilities. There is a clear gap in creating universally accessible chatbot interfaces.</a:t>
            </a:r>
          </a:p>
          <a:p>
            <a:r>
              <a:rPr lang="en-US" b="1" dirty="0"/>
              <a:t>Scalability and Load Handling:</a:t>
            </a:r>
            <a:br>
              <a:rPr lang="en-US" dirty="0"/>
            </a:br>
            <a:r>
              <a:rPr lang="en-US" dirty="0"/>
              <a:t>During peak hours or high-demand events, chatbot systems may lag or crash. Research is needed into scalable architectures and load-balancing strategies to ensure consistent performance under heavy traffic.</a:t>
            </a:r>
          </a:p>
        </p:txBody>
      </p:sp>
    </p:spTree>
    <p:extLst>
      <p:ext uri="{BB962C8B-B14F-4D97-AF65-F5344CB8AC3E}">
        <p14:creationId xmlns:p14="http://schemas.microsoft.com/office/powerpoint/2010/main" val="2146259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Proposed Methodology</a:t>
            </a:r>
          </a:p>
        </p:txBody>
      </p:sp>
      <p:sp>
        <p:nvSpPr>
          <p:cNvPr id="3" name="Content Placeholder 2"/>
          <p:cNvSpPr>
            <a:spLocks noGrp="1"/>
          </p:cNvSpPr>
          <p:nvPr>
            <p:ph idx="1"/>
          </p:nvPr>
        </p:nvSpPr>
        <p:spPr/>
        <p:txBody>
          <a:bodyPr>
            <a:noAutofit/>
          </a:bodyPr>
          <a:lstStyle/>
          <a:p>
            <a:r>
              <a:rPr lang="en-US" sz="1400" dirty="0"/>
              <a:t>The proposed methodology for the online chatbot ticketing system involves designing an intelligent, user-friendly interface that automates the ticket booking process through natural language interaction. Initially, the system requirements are analyzed to determine key functionalities such as ticket booking, cancellation, payment processing, and answering frequently asked questions. Based on this, a modular system architecture is developed, comprising a chatbot frontend, a Natural Language Processing (NLP) engine, a backend database, a payment gateway, and a QR code generation module.</a:t>
            </a:r>
          </a:p>
          <a:p>
            <a:r>
              <a:rPr lang="en-US" sz="1400" dirty="0"/>
              <a:t>The chatbot is developed using NLP frameworks such as </a:t>
            </a:r>
            <a:r>
              <a:rPr lang="en-US" sz="1400" dirty="0" err="1"/>
              <a:t>Dialogflow</a:t>
            </a:r>
            <a:r>
              <a:rPr lang="en-US" sz="1400" dirty="0"/>
              <a:t>, Rasa, or custom-built Python libraries like NLTK or </a:t>
            </a:r>
            <a:r>
              <a:rPr lang="en-US" sz="1400" dirty="0" err="1"/>
              <a:t>spaCy</a:t>
            </a:r>
            <a:r>
              <a:rPr lang="en-US" sz="1400" dirty="0"/>
              <a:t>. It is trained to understand user intents such as booking tickets, inquiring about availability, and canceling reservations. The chatbot interface is designed to guide the user step-by-step through the booking process. Once user details and ticket preferences are collected, the chatbot interacts with a real-time database to check availability and confirm bookings.</a:t>
            </a:r>
          </a:p>
          <a:p>
            <a:r>
              <a:rPr lang="en-US" sz="1400" dirty="0"/>
              <a:t>Upon confirmation, the system processes payments through a secure gateway and generates an electronic ticket embedded with a unique QR code for verification and entry. All user data, booking details, and transaction records are stored securely in the database. The system also provides users with real-time updates and support, enhancing overall user experience and operational efficiency. This methodology ensures a streamlined, accessible, and automated ticketing system powered by conversational AI.</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Objectives</a:t>
            </a:r>
          </a:p>
        </p:txBody>
      </p:sp>
      <p:sp>
        <p:nvSpPr>
          <p:cNvPr id="3" name="Content Placeholder 2"/>
          <p:cNvSpPr>
            <a:spLocks noGrp="1"/>
          </p:cNvSpPr>
          <p:nvPr>
            <p:ph idx="1"/>
          </p:nvPr>
        </p:nvSpPr>
        <p:spPr/>
        <p:txBody>
          <a:bodyPr>
            <a:normAutofit fontScale="55000" lnSpcReduction="20000"/>
          </a:bodyPr>
          <a:lstStyle/>
          <a:p>
            <a:r>
              <a:rPr lang="en-US" b="1" dirty="0"/>
              <a:t>Automate the Ticket Booking Process:</a:t>
            </a:r>
            <a:br>
              <a:rPr lang="en-US" dirty="0"/>
            </a:br>
            <a:r>
              <a:rPr lang="en-US" dirty="0"/>
              <a:t>Develop a chatbot system capable of handling ticket bookings, cancellations, and modifications without human intervention.</a:t>
            </a:r>
          </a:p>
          <a:p>
            <a:r>
              <a:rPr lang="en-US" b="1" dirty="0"/>
              <a:t>Enhance User Experience:</a:t>
            </a:r>
            <a:br>
              <a:rPr lang="en-US" dirty="0"/>
            </a:br>
            <a:r>
              <a:rPr lang="en-US" dirty="0"/>
              <a:t>Provide an intuitive, conversational interface that allows users to interact naturally and easily using simple language.</a:t>
            </a:r>
          </a:p>
          <a:p>
            <a:r>
              <a:rPr lang="en-US" b="1" dirty="0"/>
              <a:t>Integrate with Real-Time Databases:</a:t>
            </a:r>
            <a:br>
              <a:rPr lang="en-US" dirty="0"/>
            </a:br>
            <a:r>
              <a:rPr lang="en-US" dirty="0"/>
              <a:t>Ensure the chatbot can access and update ticket availability in real-time to prevent overbooking and ensure accurate information.</a:t>
            </a:r>
          </a:p>
          <a:p>
            <a:r>
              <a:rPr lang="en-US" b="1" dirty="0"/>
              <a:t>Enable Secure Payment Processing:</a:t>
            </a:r>
            <a:br>
              <a:rPr lang="en-US" dirty="0"/>
            </a:br>
            <a:r>
              <a:rPr lang="en-US" dirty="0"/>
              <a:t>Incorporate a secure payment gateway to handle transactions safely and efficiently during the booking process.</a:t>
            </a:r>
          </a:p>
          <a:p>
            <a:r>
              <a:rPr lang="en-US" b="1" dirty="0"/>
              <a:t>Generate QR Code-Based E-Tickets:</a:t>
            </a:r>
            <a:br>
              <a:rPr lang="en-US" dirty="0"/>
            </a:br>
            <a:r>
              <a:rPr lang="en-US" dirty="0"/>
              <a:t>Automatically generate digital tickets with unique QR codes for verification and access control.</a:t>
            </a:r>
          </a:p>
          <a:p>
            <a:r>
              <a:rPr lang="en-US" b="1" dirty="0"/>
              <a:t>Provide 24/7 Availability and Support:</a:t>
            </a:r>
            <a:br>
              <a:rPr lang="en-US" dirty="0"/>
            </a:br>
            <a:r>
              <a:rPr lang="en-US" dirty="0"/>
              <a:t>Ensure the chatbot is available around the clock to assist users with queries and transactions at any time.</a:t>
            </a:r>
          </a:p>
          <a:p>
            <a:r>
              <a:rPr lang="en-US" b="1" dirty="0"/>
              <a:t>Ensure Scalability and Performance:</a:t>
            </a:r>
            <a:br>
              <a:rPr lang="en-US" dirty="0"/>
            </a:br>
            <a:r>
              <a:rPr lang="en-US" dirty="0"/>
              <a:t>Design the system to handle a large number of simultaneous users, especially during peak times or special events.</a:t>
            </a:r>
          </a:p>
          <a:p>
            <a:r>
              <a:rPr lang="en-US" b="1" dirty="0"/>
              <a:t>Improve Operational Efficiency:</a:t>
            </a:r>
            <a:br>
              <a:rPr lang="en-US" dirty="0"/>
            </a:br>
            <a:r>
              <a:rPr lang="en-US" dirty="0"/>
              <a:t>Reduce the workload on human staff by automating repetitive tasks, thus enabling faster response and lower operational costs.</a:t>
            </a:r>
          </a:p>
          <a:p>
            <a:r>
              <a:rPr lang="en-US" b="1" dirty="0"/>
              <a:t>Ensure Data Privacy and Security:</a:t>
            </a:r>
            <a:br>
              <a:rPr lang="en-US" dirty="0"/>
            </a:br>
            <a:r>
              <a:rPr lang="en-US" dirty="0"/>
              <a:t>Safeguard user information and transaction details through secure data storage and encryption techniques.</a:t>
            </a:r>
          </a:p>
          <a:p>
            <a:r>
              <a:rPr lang="en-US" b="1" dirty="0"/>
              <a:t>Support Future Enhancements:</a:t>
            </a:r>
            <a:br>
              <a:rPr lang="en-US" dirty="0"/>
            </a:br>
            <a:r>
              <a:rPr lang="en-US" dirty="0"/>
              <a:t>Build the system with flexibility for future upgrades such as multilingual support, voice-based input, or integration with mobile apps.</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System design – Architecture diagram</a:t>
            </a:r>
            <a:endParaRPr lang="en-GB" dirty="0"/>
          </a:p>
        </p:txBody>
      </p:sp>
      <p:pic>
        <p:nvPicPr>
          <p:cNvPr id="5" name="Content Placeholder 4">
            <a:extLst>
              <a:ext uri="{FF2B5EF4-FFF2-40B4-BE49-F238E27FC236}">
                <a16:creationId xmlns:a16="http://schemas.microsoft.com/office/drawing/2014/main" id="{CA0205A2-15B4-D01A-985E-322C1A79518B}"/>
              </a:ext>
            </a:extLst>
          </p:cNvPr>
          <p:cNvPicPr>
            <a:picLocks noGrp="1" noChangeAspect="1"/>
          </p:cNvPicPr>
          <p:nvPr>
            <p:ph idx="1"/>
          </p:nvPr>
        </p:nvPicPr>
        <p:blipFill>
          <a:blip r:embed="rId2"/>
          <a:stretch>
            <a:fillRect/>
          </a:stretch>
        </p:blipFill>
        <p:spPr>
          <a:xfrm>
            <a:off x="3689350" y="1778000"/>
            <a:ext cx="4914900" cy="3683000"/>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A3247-C531-46DE-EC2C-C9AE2FD1BD86}"/>
              </a:ext>
            </a:extLst>
          </p:cNvPr>
          <p:cNvSpPr>
            <a:spLocks noGrp="1"/>
          </p:cNvSpPr>
          <p:nvPr>
            <p:ph type="title"/>
          </p:nvPr>
        </p:nvSpPr>
        <p:spPr/>
        <p:txBody>
          <a:bodyPr/>
          <a:lstStyle/>
          <a:p>
            <a:r>
              <a:rPr lang="en-US" dirty="0"/>
              <a:t>Implementation steps</a:t>
            </a:r>
          </a:p>
        </p:txBody>
      </p:sp>
      <p:sp>
        <p:nvSpPr>
          <p:cNvPr id="3" name="Content Placeholder 2">
            <a:extLst>
              <a:ext uri="{FF2B5EF4-FFF2-40B4-BE49-F238E27FC236}">
                <a16:creationId xmlns:a16="http://schemas.microsoft.com/office/drawing/2014/main" id="{4A2EBF08-8FD0-6F2A-1673-866A3899D479}"/>
              </a:ext>
            </a:extLst>
          </p:cNvPr>
          <p:cNvSpPr>
            <a:spLocks noGrp="1"/>
          </p:cNvSpPr>
          <p:nvPr>
            <p:ph idx="1"/>
          </p:nvPr>
        </p:nvSpPr>
        <p:spPr>
          <a:xfrm>
            <a:off x="630621" y="1143001"/>
            <a:ext cx="10850179" cy="4952997"/>
          </a:xfrm>
        </p:spPr>
        <p:txBody>
          <a:bodyPr>
            <a:normAutofit fontScale="25000" lnSpcReduction="20000"/>
          </a:bodyPr>
          <a:lstStyle/>
          <a:p>
            <a:pPr marL="0" indent="0">
              <a:buNone/>
            </a:pPr>
            <a:r>
              <a:rPr lang="en-US" sz="4400" b="1" dirty="0"/>
              <a:t>Implementation Steps</a:t>
            </a:r>
          </a:p>
          <a:p>
            <a:pPr marL="0" indent="0">
              <a:buNone/>
            </a:pPr>
            <a:r>
              <a:rPr lang="en-US" sz="4400" b="1" dirty="0"/>
              <a:t>1. Requirement Gathering and Analysis</a:t>
            </a:r>
          </a:p>
          <a:p>
            <a:pPr marL="0" indent="0">
              <a:buNone/>
            </a:pPr>
            <a:r>
              <a:rPr lang="en-US" sz="4400" dirty="0"/>
              <a:t>Identify the purpose, target users, and scope of the chatbot ticketing system.</a:t>
            </a:r>
          </a:p>
          <a:p>
            <a:pPr marL="0" indent="0">
              <a:buNone/>
            </a:pPr>
            <a:r>
              <a:rPr lang="en-US" sz="4400" dirty="0"/>
              <a:t>List essential features such as booking, cancellation, payment, and ticket generation.</a:t>
            </a:r>
          </a:p>
          <a:p>
            <a:pPr marL="0" indent="0">
              <a:buNone/>
            </a:pPr>
            <a:r>
              <a:rPr lang="en-US" sz="4400" dirty="0"/>
              <a:t>Choose the platform (e.g., web app, mobile app) and chatbot framework (e.g., </a:t>
            </a:r>
            <a:r>
              <a:rPr lang="en-US" sz="4400" dirty="0" err="1"/>
              <a:t>Dialogflow</a:t>
            </a:r>
            <a:r>
              <a:rPr lang="en-US" sz="4400" dirty="0"/>
              <a:t>, Rasa, custom Python bot).</a:t>
            </a:r>
          </a:p>
          <a:p>
            <a:pPr marL="0" indent="0">
              <a:buNone/>
            </a:pPr>
            <a:r>
              <a:rPr lang="en-US" sz="4400" b="1" dirty="0"/>
              <a:t>2. System Design</a:t>
            </a:r>
          </a:p>
          <a:p>
            <a:pPr marL="0" indent="0">
              <a:buNone/>
            </a:pPr>
            <a:r>
              <a:rPr lang="en-US" sz="4400" dirty="0"/>
              <a:t>Design the overall system architecture including:</a:t>
            </a:r>
          </a:p>
          <a:p>
            <a:pPr marL="457200" lvl="1" indent="0">
              <a:buNone/>
            </a:pPr>
            <a:r>
              <a:rPr lang="en-US" sz="4400" dirty="0"/>
              <a:t>Chatbot interface.</a:t>
            </a:r>
          </a:p>
          <a:p>
            <a:pPr marL="457200" lvl="1" indent="0">
              <a:buNone/>
            </a:pPr>
            <a:r>
              <a:rPr lang="en-US" sz="4400" dirty="0"/>
              <a:t>Backend server.</a:t>
            </a:r>
          </a:p>
          <a:p>
            <a:pPr marL="457200" lvl="1" indent="0">
              <a:buNone/>
            </a:pPr>
            <a:r>
              <a:rPr lang="en-US" sz="4400" dirty="0"/>
              <a:t>Database (e.g., MySQL, PostgreSQL).</a:t>
            </a:r>
          </a:p>
          <a:p>
            <a:pPr marL="457200" lvl="1" indent="0">
              <a:buNone/>
            </a:pPr>
            <a:r>
              <a:rPr lang="en-US" sz="4400" dirty="0"/>
              <a:t>QR code generator.</a:t>
            </a:r>
          </a:p>
          <a:p>
            <a:pPr marL="457200" lvl="1" indent="0">
              <a:buNone/>
            </a:pPr>
            <a:r>
              <a:rPr lang="en-US" sz="4400" dirty="0"/>
              <a:t>Payment gateway.</a:t>
            </a:r>
          </a:p>
          <a:p>
            <a:pPr marL="0" indent="0">
              <a:buNone/>
            </a:pPr>
            <a:r>
              <a:rPr lang="en-US" sz="4400" dirty="0"/>
              <a:t>Create flowcharts or conversation trees to define chatbot dialogue paths.</a:t>
            </a:r>
          </a:p>
          <a:p>
            <a:pPr marL="0" indent="0">
              <a:buNone/>
            </a:pPr>
            <a:r>
              <a:rPr lang="en-US" sz="4400" b="1" dirty="0"/>
              <a:t>3. Chatbot Development</a:t>
            </a:r>
          </a:p>
          <a:p>
            <a:pPr marL="0" indent="0">
              <a:buNone/>
            </a:pPr>
            <a:r>
              <a:rPr lang="en-US" sz="4400" dirty="0"/>
              <a:t>Build the chatbot using NLP tools (</a:t>
            </a:r>
            <a:r>
              <a:rPr lang="en-US" sz="4400" dirty="0" err="1"/>
              <a:t>Dialogflow</a:t>
            </a:r>
            <a:r>
              <a:rPr lang="en-US" sz="4400" dirty="0"/>
              <a:t>, Rasa, or Python with NLTK/</a:t>
            </a:r>
            <a:r>
              <a:rPr lang="en-US" sz="4400" dirty="0" err="1"/>
              <a:t>spaCy</a:t>
            </a:r>
            <a:r>
              <a:rPr lang="en-US" sz="4400" dirty="0"/>
              <a:t>).</a:t>
            </a:r>
          </a:p>
          <a:p>
            <a:pPr marL="0" indent="0">
              <a:buNone/>
            </a:pPr>
            <a:r>
              <a:rPr lang="en-US" sz="4400" dirty="0"/>
              <a:t>Train it to recognize intents like:</a:t>
            </a:r>
          </a:p>
          <a:p>
            <a:pPr marL="457200" lvl="1" indent="0">
              <a:buNone/>
            </a:pPr>
            <a:r>
              <a:rPr lang="en-US" sz="4400" dirty="0"/>
              <a:t>"Book a ticket"</a:t>
            </a:r>
          </a:p>
          <a:p>
            <a:pPr marL="457200" lvl="1" indent="0">
              <a:buNone/>
            </a:pPr>
            <a:r>
              <a:rPr lang="en-US" sz="4400" dirty="0"/>
              <a:t>"Cancel a ticket"</a:t>
            </a:r>
          </a:p>
          <a:p>
            <a:pPr marL="457200" lvl="1" indent="0">
              <a:buNone/>
            </a:pPr>
            <a:r>
              <a:rPr lang="en-US" sz="4400" dirty="0"/>
              <a:t>"Show available slots"</a:t>
            </a:r>
          </a:p>
          <a:p>
            <a:pPr marL="457200" lvl="1" indent="0">
              <a:buNone/>
            </a:pPr>
            <a:r>
              <a:rPr lang="en-US" sz="4400" dirty="0"/>
              <a:t>"Help / FAQs"</a:t>
            </a:r>
          </a:p>
          <a:p>
            <a:pPr marL="0" indent="0">
              <a:buNone/>
            </a:pPr>
            <a:r>
              <a:rPr lang="en-US" sz="4400" dirty="0"/>
              <a:t>Implement fallback responses for unrecognized queries.</a:t>
            </a:r>
          </a:p>
          <a:p>
            <a:pPr marL="0" indent="0">
              <a:buNone/>
            </a:pPr>
            <a:r>
              <a:rPr lang="en-US" sz="4400" b="1" dirty="0"/>
              <a:t>4. Backend Development</a:t>
            </a:r>
          </a:p>
          <a:p>
            <a:pPr marL="0" indent="0">
              <a:buNone/>
            </a:pPr>
            <a:r>
              <a:rPr lang="en-US" sz="4400" dirty="0"/>
              <a:t>Set up a backend using Flask, Django, or Node.js to handle:</a:t>
            </a:r>
          </a:p>
          <a:p>
            <a:pPr marL="457200" lvl="1" indent="0">
              <a:buNone/>
            </a:pPr>
            <a:r>
              <a:rPr lang="en-US" sz="4400" dirty="0"/>
              <a:t>User data management.</a:t>
            </a:r>
          </a:p>
          <a:p>
            <a:pPr marL="457200" lvl="1" indent="0">
              <a:buNone/>
            </a:pPr>
            <a:r>
              <a:rPr lang="en-US" sz="4400" dirty="0"/>
              <a:t>Ticket status updates.</a:t>
            </a:r>
          </a:p>
          <a:p>
            <a:pPr marL="457200" lvl="1" indent="0">
              <a:buNone/>
            </a:pPr>
            <a:r>
              <a:rPr lang="en-US" sz="4400" dirty="0"/>
              <a:t>Integration with the chatbot and database.</a:t>
            </a:r>
          </a:p>
        </p:txBody>
      </p:sp>
    </p:spTree>
    <p:extLst>
      <p:ext uri="{BB962C8B-B14F-4D97-AF65-F5344CB8AC3E}">
        <p14:creationId xmlns:p14="http://schemas.microsoft.com/office/powerpoint/2010/main" val="2188442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337E53-0B0C-3224-1D5A-E8F019B37AF5}"/>
              </a:ext>
            </a:extLst>
          </p:cNvPr>
          <p:cNvSpPr>
            <a:spLocks noGrp="1"/>
          </p:cNvSpPr>
          <p:nvPr>
            <p:ph idx="1"/>
          </p:nvPr>
        </p:nvSpPr>
        <p:spPr/>
        <p:txBody>
          <a:bodyPr>
            <a:normAutofit/>
          </a:bodyPr>
          <a:lstStyle/>
          <a:p>
            <a:pPr marL="0" indent="0">
              <a:buNone/>
            </a:pPr>
            <a:r>
              <a:rPr lang="en-US" sz="1100" b="1" dirty="0"/>
              <a:t>5. Database Setup</a:t>
            </a:r>
          </a:p>
          <a:p>
            <a:pPr marL="0" indent="0">
              <a:buNone/>
            </a:pPr>
            <a:r>
              <a:rPr lang="en-US" sz="1100" dirty="0"/>
              <a:t>Design and create relational tables to store:</a:t>
            </a:r>
          </a:p>
          <a:p>
            <a:pPr marL="457200" lvl="1" indent="0">
              <a:buNone/>
            </a:pPr>
            <a:r>
              <a:rPr lang="en-US" sz="1100" dirty="0"/>
              <a:t>User details.</a:t>
            </a:r>
          </a:p>
          <a:p>
            <a:pPr marL="457200" lvl="1" indent="0">
              <a:buNone/>
            </a:pPr>
            <a:r>
              <a:rPr lang="en-US" sz="1100" dirty="0"/>
              <a:t>Event/session/ticket availability.</a:t>
            </a:r>
          </a:p>
          <a:p>
            <a:pPr marL="457200" lvl="1" indent="0">
              <a:buNone/>
            </a:pPr>
            <a:r>
              <a:rPr lang="en-US" sz="1100" dirty="0"/>
              <a:t>Booking history and payment logs.</a:t>
            </a:r>
          </a:p>
          <a:p>
            <a:pPr marL="0" indent="0">
              <a:buNone/>
            </a:pPr>
            <a:r>
              <a:rPr lang="en-US" sz="1100" b="1" dirty="0"/>
              <a:t>6. Payment Gateway Integration</a:t>
            </a:r>
          </a:p>
          <a:p>
            <a:pPr marL="0" indent="0">
              <a:buNone/>
            </a:pPr>
            <a:r>
              <a:rPr lang="en-US" sz="1100" dirty="0"/>
              <a:t>Integrate a secure payment system (e.g., </a:t>
            </a:r>
            <a:r>
              <a:rPr lang="en-US" sz="1100" dirty="0" err="1"/>
              <a:t>Razorpay</a:t>
            </a:r>
            <a:r>
              <a:rPr lang="en-US" sz="1100" dirty="0"/>
              <a:t>, Stripe, PayPal).</a:t>
            </a:r>
          </a:p>
          <a:p>
            <a:pPr marL="0" indent="0">
              <a:buNone/>
            </a:pPr>
            <a:r>
              <a:rPr lang="en-US" sz="1100" dirty="0"/>
              <a:t>Handle payment confirmation and booking validation.</a:t>
            </a:r>
          </a:p>
          <a:p>
            <a:pPr marL="0" indent="0">
              <a:buNone/>
            </a:pPr>
            <a:r>
              <a:rPr lang="en-US" sz="1100" b="1" dirty="0"/>
              <a:t>7. QR Code Generation</a:t>
            </a:r>
          </a:p>
          <a:p>
            <a:pPr marL="0" indent="0">
              <a:buNone/>
            </a:pPr>
            <a:r>
              <a:rPr lang="en-US" sz="1100" dirty="0"/>
              <a:t>Generate a unique QR code for each confirmed booking.</a:t>
            </a:r>
          </a:p>
          <a:p>
            <a:pPr marL="0" indent="0">
              <a:buNone/>
            </a:pPr>
            <a:r>
              <a:rPr lang="en-US" sz="1100" dirty="0"/>
              <a:t>Attach the code to the digital ticket (PDF or email format).</a:t>
            </a:r>
          </a:p>
          <a:p>
            <a:pPr marL="0" indent="0">
              <a:buNone/>
            </a:pPr>
            <a:r>
              <a:rPr lang="en-US" sz="1100" b="1" dirty="0"/>
              <a:t>8. Testing and Debugging</a:t>
            </a:r>
          </a:p>
          <a:p>
            <a:pPr marL="0" indent="0">
              <a:buNone/>
            </a:pPr>
            <a:r>
              <a:rPr lang="en-US" sz="1100" dirty="0"/>
              <a:t>Perform unit testing for chatbot functions and backend APIs.</a:t>
            </a:r>
          </a:p>
          <a:p>
            <a:pPr marL="0" indent="0">
              <a:buNone/>
            </a:pPr>
            <a:r>
              <a:rPr lang="en-US" sz="1100" dirty="0"/>
              <a:t>Test the end-to-end workflow (query → booking → payment → ticket).</a:t>
            </a:r>
          </a:p>
          <a:p>
            <a:pPr marL="0" indent="0">
              <a:buNone/>
            </a:pPr>
            <a:r>
              <a:rPr lang="en-US" sz="1100" dirty="0"/>
              <a:t>Fix bugs and improve accuracy of chatbot responses.</a:t>
            </a:r>
          </a:p>
          <a:p>
            <a:pPr marL="0" indent="0">
              <a:buNone/>
            </a:pPr>
            <a:r>
              <a:rPr lang="en-US" sz="1100" b="1" dirty="0"/>
              <a:t>9. Deployment</a:t>
            </a:r>
          </a:p>
          <a:p>
            <a:pPr marL="0" indent="0">
              <a:buNone/>
            </a:pPr>
            <a:r>
              <a:rPr lang="en-US" sz="1100" dirty="0"/>
              <a:t>Deploy the application on a web server or cloud platform (e.g., Heroku, AWS, Render).</a:t>
            </a:r>
          </a:p>
          <a:p>
            <a:r>
              <a:rPr lang="en-US" sz="1100" dirty="0"/>
              <a:t>Ensure SSL certification, mobile responsiveness, and server uptime.</a:t>
            </a:r>
          </a:p>
          <a:p>
            <a:endParaRPr lang="en-US" sz="1100" dirty="0"/>
          </a:p>
        </p:txBody>
      </p:sp>
    </p:spTree>
    <p:extLst>
      <p:ext uri="{BB962C8B-B14F-4D97-AF65-F5344CB8AC3E}">
        <p14:creationId xmlns:p14="http://schemas.microsoft.com/office/powerpoint/2010/main" val="2981113047"/>
      </p:ext>
    </p:extLst>
  </p:cSld>
  <p:clrMapOvr>
    <a:masterClrMapping/>
  </p:clrMapOvr>
</p:sld>
</file>

<file path=ppt/theme/theme1.xml><?xml version="1.0" encoding="utf-8"?>
<a:theme xmlns:a="http://schemas.openxmlformats.org/drawingml/2006/main" name="Bioinformatic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Bookman Old Style"/>
        <a:ea typeface=""/>
        <a:cs typeface=""/>
      </a:majorFont>
      <a:minorFont>
        <a:latin typeface="Bookman Old Styl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Bioinformatics</Template>
  <TotalTime>51</TotalTime>
  <Words>2932</Words>
  <Application>Microsoft Macintosh PowerPoint</Application>
  <PresentationFormat>Widescreen</PresentationFormat>
  <Paragraphs>152</Paragraphs>
  <Slides>18</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Bookman Old Style</vt:lpstr>
      <vt:lpstr>Calibri</vt:lpstr>
      <vt:lpstr>Cambria</vt:lpstr>
      <vt:lpstr>Helvetica</vt:lpstr>
      <vt:lpstr>Times New Roman</vt:lpstr>
      <vt:lpstr>Verdana</vt:lpstr>
      <vt:lpstr>Bioinformatics</vt:lpstr>
      <vt:lpstr>Online Chatbot based ticketing system</vt:lpstr>
      <vt:lpstr>Introduction</vt:lpstr>
      <vt:lpstr>Literature Review</vt:lpstr>
      <vt:lpstr>RESEARCH GAPS IDENTIFIED</vt:lpstr>
      <vt:lpstr>Proposed Methodology</vt:lpstr>
      <vt:lpstr>Objectives</vt:lpstr>
      <vt:lpstr>System design – Architecture diagram</vt:lpstr>
      <vt:lpstr>Implementation steps</vt:lpstr>
      <vt:lpstr>PowerPoint Presentation</vt:lpstr>
      <vt:lpstr>Hardware and Software Details </vt:lpstr>
      <vt:lpstr>Timeline of project - GHANT CHART</vt:lpstr>
      <vt:lpstr>Expected Outcomes</vt:lpstr>
      <vt:lpstr>Results </vt:lpstr>
      <vt:lpstr>PowerPoint Presentation</vt:lpstr>
      <vt:lpstr>Conclusion</vt:lpstr>
      <vt:lpstr>References</vt:lpstr>
      <vt:lpstr>Publication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Sanjeev P Kaulgud-Asst. Prof-CSE</dc:creator>
  <cp:lastModifiedBy>A158</cp:lastModifiedBy>
  <cp:revision>31</cp:revision>
  <dcterms:created xsi:type="dcterms:W3CDTF">2023-03-16T03:26:00Z</dcterms:created>
  <dcterms:modified xsi:type="dcterms:W3CDTF">2025-05-16T09:30:46Z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DBBC88B4605A472DB5DC09BC6E17B15B_12</vt:lpwstr>
  </property>
  <property fmtid="{D5CDD505-2E9C-101B-9397-08002B2CF9AE}" pid="3" name="KSOProductBuildVer">
    <vt:lpwstr>1033-12.2.0.18586</vt:lpwstr>
  </property>
</Properties>
</file>

<file path=docProps/thumbnail.jpeg>
</file>